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645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02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98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04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0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60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91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90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7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1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7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A2F1-BD28-468F-8CAF-30C77AD78D2B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827013-8879-45C5-A52C-221668A337B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47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1275B-BB82-48EB-93F0-3AFCCB6FF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Информация для участников проекта «500+»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668432-213E-48AE-803C-C75E7ECF6B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Подготовка отчетной документации за 1 полугодие 2021г. </a:t>
            </a:r>
          </a:p>
          <a:p>
            <a:r>
              <a:rPr lang="ru-RU" dirty="0"/>
              <a:t>Подготовка «кейсов» школами-участниками проекта 2020г.</a:t>
            </a:r>
          </a:p>
        </p:txBody>
      </p:sp>
    </p:spTree>
    <p:extLst>
      <p:ext uri="{BB962C8B-B14F-4D97-AF65-F5344CB8AC3E}">
        <p14:creationId xmlns:p14="http://schemas.microsoft.com/office/powerpoint/2010/main" val="397252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0F528-2B7E-40C6-A653-4FA7A422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Сроки предоставления отчетной документации участниками проекта «500+»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E765E-0549-4A4D-9A7D-F7294FB62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37012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sz="2400" dirty="0"/>
              <a:t>Утвержденная муниципальная дорожная карта (до </a:t>
            </a:r>
            <a:r>
              <a:rPr lang="ru-RU" sz="2400" b="1" dirty="0"/>
              <a:t>23.06.2021г</a:t>
            </a:r>
            <a:r>
              <a:rPr lang="ru-RU" sz="2400" dirty="0"/>
              <a:t>.)</a:t>
            </a:r>
          </a:p>
          <a:p>
            <a:r>
              <a:rPr lang="ru-RU" sz="2400" dirty="0"/>
              <a:t>2. Отчет о проведенных мероприятиях муниципальной дорожной карты по реализации федерального проекта «500+» за </a:t>
            </a:r>
            <a:r>
              <a:rPr lang="ru-RU" sz="2400" b="1" dirty="0"/>
              <a:t>1 полугодие 2021 года</a:t>
            </a:r>
            <a:r>
              <a:rPr lang="ru-RU" sz="2400" dirty="0"/>
              <a:t> по форме (до </a:t>
            </a:r>
            <a:r>
              <a:rPr lang="ru-RU" sz="2400" b="1" dirty="0"/>
              <a:t>12.07.2021 г.</a:t>
            </a:r>
            <a:r>
              <a:rPr lang="ru-RU" sz="2400" dirty="0"/>
              <a:t>)</a:t>
            </a:r>
          </a:p>
          <a:p>
            <a:r>
              <a:rPr lang="ru-RU" sz="2400" dirty="0"/>
              <a:t>3. Описание успешной практики решения проблемной ситуации и применения </a:t>
            </a:r>
            <a:r>
              <a:rPr lang="ru-RU" sz="2400" dirty="0" err="1"/>
              <a:t>антирисковых</a:t>
            </a:r>
            <a:r>
              <a:rPr lang="ru-RU" sz="2400" dirty="0"/>
              <a:t> мер </a:t>
            </a:r>
            <a:r>
              <a:rPr lang="ru-RU" sz="2400" b="1" dirty="0"/>
              <a:t>(кейс школы-участника проекта 2020 г.), </a:t>
            </a:r>
            <a:r>
              <a:rPr lang="ru-RU" sz="2400" dirty="0"/>
              <a:t>направленных на повышение качества в общеобразовательной организации (до </a:t>
            </a:r>
            <a:r>
              <a:rPr lang="ru-RU" sz="2400" b="1" dirty="0"/>
              <a:t>23.06.2021г.</a:t>
            </a:r>
            <a:r>
              <a:rPr lang="ru-RU" sz="2400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78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E9281-1519-4551-BBB7-B2072B90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92025"/>
            <a:ext cx="9603275" cy="8961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Техническое задание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746D8F-60AE-4F4B-B681-48BEA723B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786384"/>
            <a:ext cx="9603275" cy="467996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к описанию директором школы - участницы проекта «500+» 2020г.  успешной управленческой практики по ликвидации риска – </a:t>
            </a:r>
            <a:r>
              <a:rPr lang="ru-RU" b="1" dirty="0" err="1"/>
              <a:t>кейсовой</a:t>
            </a:r>
            <a:r>
              <a:rPr lang="ru-RU" b="1" dirty="0"/>
              <a:t> ситуации </a:t>
            </a:r>
          </a:p>
          <a:p>
            <a:pPr marL="0" indent="0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Кейс — это комплексное описание проблемной ситуации («риска») и ее решения, содержащее анализ и результат принятого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393143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E6CDD-B62D-4D21-8E4C-365EAB78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63585"/>
            <a:ext cx="9603275" cy="79862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097AD-31D1-4FC3-9A0D-2E8E86E49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062206"/>
            <a:ext cx="9603275" cy="44041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адпись 2">
            <a:extLst>
              <a:ext uri="{FF2B5EF4-FFF2-40B4-BE49-F238E27FC236}">
                <a16:creationId xmlns:a16="http://schemas.microsoft.com/office/drawing/2014/main" id="{33D48CEC-0F44-41DD-A038-51FE149D8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469" y="3162364"/>
            <a:ext cx="1844969" cy="5603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sx="999" sy="999" algn="ctr" rotWithShape="0">
              <a:srgbClr val="00000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оптимального решения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791BFF54-7473-4788-8C44-ABBDEFC56790}"/>
              </a:ext>
            </a:extLst>
          </p:cNvPr>
          <p:cNvCxnSpPr/>
          <p:nvPr/>
        </p:nvCxnSpPr>
        <p:spPr>
          <a:xfrm flipH="1">
            <a:off x="4163060" y="1673860"/>
            <a:ext cx="5080" cy="2298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2C62EB4B-4B5B-4E28-AD42-A6614D790F68}"/>
              </a:ext>
            </a:extLst>
          </p:cNvPr>
          <p:cNvCxnSpPr/>
          <p:nvPr/>
        </p:nvCxnSpPr>
        <p:spPr>
          <a:xfrm flipH="1">
            <a:off x="4170045" y="3731260"/>
            <a:ext cx="5080" cy="2298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87F2F4D2-FD4D-4E41-AA9B-CEA599B6AF62}"/>
              </a:ext>
            </a:extLst>
          </p:cNvPr>
          <p:cNvGrpSpPr/>
          <p:nvPr/>
        </p:nvGrpSpPr>
        <p:grpSpPr>
          <a:xfrm>
            <a:off x="3252470" y="1214120"/>
            <a:ext cx="3767455" cy="4018280"/>
            <a:chOff x="2057400" y="6927"/>
            <a:chExt cx="3767917" cy="4018902"/>
          </a:xfrm>
        </p:grpSpPr>
        <p:sp>
          <p:nvSpPr>
            <p:cNvPr id="8" name="Надпись 2">
              <a:extLst>
                <a:ext uri="{FF2B5EF4-FFF2-40B4-BE49-F238E27FC236}">
                  <a16:creationId xmlns:a16="http://schemas.microsoft.com/office/drawing/2014/main" id="{61223532-1176-4AD3-924D-6EF9C9A36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6927"/>
              <a:ext cx="1825625" cy="4610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Контекст ситуации: информация о школе и др.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Надпись 2">
              <a:extLst>
                <a:ext uri="{FF2B5EF4-FFF2-40B4-BE49-F238E27FC236}">
                  <a16:creationId xmlns:a16="http://schemas.microsoft.com/office/drawing/2014/main" id="{F51CE296-40F7-42CE-8029-72790B6146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692727"/>
              <a:ext cx="1825625" cy="4610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Симптомы проблемы: в чем выражаются риски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Надпись 2">
              <a:extLst>
                <a:ext uri="{FF2B5EF4-FFF2-40B4-BE49-F238E27FC236}">
                  <a16:creationId xmlns:a16="http://schemas.microsoft.com/office/drawing/2014/main" id="{1B82CAAB-3DF1-4BB1-A10E-C8BF6CA725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1378527"/>
              <a:ext cx="1825625" cy="458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Анализ ситуации и поиск вариантов решений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Надпись 2">
              <a:extLst>
                <a:ext uri="{FF2B5EF4-FFF2-40B4-BE49-F238E27FC236}">
                  <a16:creationId xmlns:a16="http://schemas.microsoft.com/office/drawing/2014/main" id="{68854466-A63E-4314-9A48-FFEC5AABD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2750127"/>
              <a:ext cx="1830705" cy="458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Действие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id="{AB101AA9-99B5-4D95-B1C8-0F59429CD209}"/>
                </a:ext>
              </a:extLst>
            </p:cNvPr>
            <p:cNvCxnSpPr/>
            <p:nvPr/>
          </p:nvCxnSpPr>
          <p:spPr>
            <a:xfrm flipH="1">
              <a:off x="2964873" y="1149927"/>
              <a:ext cx="5080" cy="2298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0CA915A8-B693-482E-BD58-FF07113A1CEE}"/>
                </a:ext>
              </a:extLst>
            </p:cNvPr>
            <p:cNvCxnSpPr/>
            <p:nvPr/>
          </p:nvCxnSpPr>
          <p:spPr>
            <a:xfrm flipH="1">
              <a:off x="2964873" y="1835727"/>
              <a:ext cx="5080" cy="2298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Надпись 2">
              <a:extLst>
                <a:ext uri="{FF2B5EF4-FFF2-40B4-BE49-F238E27FC236}">
                  <a16:creationId xmlns:a16="http://schemas.microsoft.com/office/drawing/2014/main" id="{0D62FA84-5DA2-40E7-B36F-7DE3263766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327" y="3442854"/>
              <a:ext cx="1819910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Результаты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авая фигурная скобка 14">
              <a:extLst>
                <a:ext uri="{FF2B5EF4-FFF2-40B4-BE49-F238E27FC236}">
                  <a16:creationId xmlns:a16="http://schemas.microsoft.com/office/drawing/2014/main" id="{E08EF3E4-8C4B-4C9E-86D3-32CD96DE8231}"/>
                </a:ext>
              </a:extLst>
            </p:cNvPr>
            <p:cNvSpPr/>
            <p:nvPr/>
          </p:nvSpPr>
          <p:spPr>
            <a:xfrm>
              <a:off x="3934691" y="235527"/>
              <a:ext cx="383540" cy="796290"/>
            </a:xfrm>
            <a:prstGeom prst="righ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Правая фигурная скобка 15">
              <a:extLst>
                <a:ext uri="{FF2B5EF4-FFF2-40B4-BE49-F238E27FC236}">
                  <a16:creationId xmlns:a16="http://schemas.microsoft.com/office/drawing/2014/main" id="{B2DE396B-6EB0-4D22-A633-FF1D572B8777}"/>
                </a:ext>
              </a:extLst>
            </p:cNvPr>
            <p:cNvSpPr/>
            <p:nvPr/>
          </p:nvSpPr>
          <p:spPr>
            <a:xfrm>
              <a:off x="3934691" y="1627909"/>
              <a:ext cx="383540" cy="1336964"/>
            </a:xfrm>
            <a:prstGeom prst="righ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7" name="Правая фигурная скобка 16">
              <a:extLst>
                <a:ext uri="{FF2B5EF4-FFF2-40B4-BE49-F238E27FC236}">
                  <a16:creationId xmlns:a16="http://schemas.microsoft.com/office/drawing/2014/main" id="{1EC51FDA-4B04-4A01-B7D4-886DE6BF3DA6}"/>
                </a:ext>
              </a:extLst>
            </p:cNvPr>
            <p:cNvSpPr/>
            <p:nvPr/>
          </p:nvSpPr>
          <p:spPr>
            <a:xfrm>
              <a:off x="3957176" y="3318958"/>
              <a:ext cx="420640" cy="706871"/>
            </a:xfrm>
            <a:prstGeom prst="righ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8" name="Надпись 2">
              <a:extLst>
                <a:ext uri="{FF2B5EF4-FFF2-40B4-BE49-F238E27FC236}">
                  <a16:creationId xmlns:a16="http://schemas.microsoft.com/office/drawing/2014/main" id="{F1D128CD-27A0-4E23-8F83-660CA2CEF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429491"/>
              <a:ext cx="1481917" cy="4610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Описание проблемы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Надпись 2">
              <a:extLst>
                <a:ext uri="{FF2B5EF4-FFF2-40B4-BE49-F238E27FC236}">
                  <a16:creationId xmlns:a16="http://schemas.microsoft.com/office/drawing/2014/main" id="{5E276CE1-2838-4A43-A585-A4A703BF72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0327" y="2036618"/>
              <a:ext cx="1469794" cy="453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Описание решения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Надпись 2">
              <a:extLst>
                <a:ext uri="{FF2B5EF4-FFF2-40B4-BE49-F238E27FC236}">
                  <a16:creationId xmlns:a16="http://schemas.microsoft.com/office/drawing/2014/main" id="{C958C13C-EDD7-4CD2-85BA-52D11E62D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7255" y="3450009"/>
              <a:ext cx="1464137" cy="460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sx="1000" sy="1000" algn="ctr" rotWithShape="0">
                <a:srgbClr val="000000"/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Описание результата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Rectangle 28">
            <a:extLst>
              <a:ext uri="{FF2B5EF4-FFF2-40B4-BE49-F238E27FC236}">
                <a16:creationId xmlns:a16="http://schemas.microsoft.com/office/drawing/2014/main" id="{FE9F92EF-B3B3-4DFB-ACC2-A848B9738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9BBB8E8-3775-4AA2-8A0E-9EF3D3183B14}"/>
              </a:ext>
            </a:extLst>
          </p:cNvPr>
          <p:cNvSpPr/>
          <p:nvPr/>
        </p:nvSpPr>
        <p:spPr>
          <a:xfrm>
            <a:off x="2487086" y="482084"/>
            <a:ext cx="8567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 описание построения кейса (блок-схема) 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05950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9EA97-4602-4BD8-B4E7-1C134B3E0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161"/>
            <a:ext cx="9603275" cy="594359"/>
          </a:xfrm>
        </p:spPr>
        <p:txBody>
          <a:bodyPr/>
          <a:lstStyle/>
          <a:p>
            <a:pPr algn="ctr"/>
            <a:r>
              <a:rPr lang="ru-RU" dirty="0"/>
              <a:t>Оформление кейса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099F14-31AA-4564-B1EF-64A272AC9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941832"/>
            <a:ext cx="9603275" cy="4524513"/>
          </a:xfrm>
        </p:spPr>
        <p:txBody>
          <a:bodyPr/>
          <a:lstStyle/>
          <a:p>
            <a:r>
              <a:rPr lang="ru-RU" sz="2400" dirty="0"/>
              <a:t>Кейс должен быть оформлен по следующим рекомендациям и состоять из следующих обязательных элементов:</a:t>
            </a:r>
          </a:p>
          <a:p>
            <a:pPr lvl="0"/>
            <a:r>
              <a:rPr lang="ru-RU" sz="2400" dirty="0"/>
              <a:t>Полное описание кейса (не более 1 страницы); </a:t>
            </a:r>
          </a:p>
          <a:p>
            <a:pPr lvl="0"/>
            <a:r>
              <a:rPr lang="ru-RU" sz="2400" dirty="0"/>
              <a:t>Приложения к кейсу в виде графиков, диаграмм, таблиц для демонстрации результатов (при необходимости)   </a:t>
            </a:r>
          </a:p>
          <a:p>
            <a:pPr lvl="0"/>
            <a:r>
              <a:rPr lang="ru-RU" sz="2400" dirty="0"/>
              <a:t>Презентация в формате </a:t>
            </a:r>
            <a:r>
              <a:rPr lang="en-US" sz="2400" dirty="0"/>
              <a:t>pdf</a:t>
            </a:r>
            <a:r>
              <a:rPr lang="ru-RU" sz="2400" dirty="0"/>
              <a:t> с корректными ссылками на источники информации (не более 5 </a:t>
            </a:r>
            <a:r>
              <a:rPr lang="ru-RU" sz="2400"/>
              <a:t>слайдов)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79913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</TotalTime>
  <Words>243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Times New Roman</vt:lpstr>
      <vt:lpstr>Галерея</vt:lpstr>
      <vt:lpstr>Информация для участников проекта «500+»</vt:lpstr>
      <vt:lpstr>Сроки предоставления отчетной документации участниками проекта «500+»</vt:lpstr>
      <vt:lpstr>Техническое задание  </vt:lpstr>
      <vt:lpstr>Презентация PowerPoint</vt:lpstr>
      <vt:lpstr>Оформление кейса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для кураторов и координаторов проекта «500+»</dc:title>
  <dc:creator>Швецова Наталья Павловна</dc:creator>
  <cp:lastModifiedBy>Швецова Наталья Павловна</cp:lastModifiedBy>
  <cp:revision>5</cp:revision>
  <dcterms:created xsi:type="dcterms:W3CDTF">2021-06-16T06:23:59Z</dcterms:created>
  <dcterms:modified xsi:type="dcterms:W3CDTF">2021-06-16T07:12:04Z</dcterms:modified>
</cp:coreProperties>
</file>