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79D2-4B5C-B6BC-584C9177E5EF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9D2-4B5C-B6BC-584C9177E5EF}"/>
              </c:ext>
            </c:extLst>
          </c:dPt>
          <c:dLbls>
            <c:dLbl>
              <c:idx val="0"/>
              <c:layout>
                <c:manualLayout>
                  <c:x val="-0.32768786909448822"/>
                  <c:y val="-6.09112905443349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3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79D2-4B5C-B6BC-584C9177E5EF}"/>
                </c:ext>
              </c:extLst>
            </c:dLbl>
            <c:dLbl>
              <c:idx val="1"/>
              <c:layout>
                <c:manualLayout>
                  <c:x val="0.21536005167322833"/>
                  <c:y val="3.320816724851337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3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179687499999999"/>
                      <c:h val="0.1380468665079437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9D2-4B5C-B6BC-584C9177E5E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Лист1!$A$2:$A$3</c:f>
              <c:strCache>
                <c:ptCount val="2"/>
                <c:pt idx="0">
                  <c:v>Обязательная часть</c:v>
                </c:pt>
                <c:pt idx="1">
                  <c:v>Вариативная часть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60</c:v>
                </c:pt>
                <c:pt idx="1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D2-4B5C-B6BC-584C9177E5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368516240157481"/>
          <c:y val="0.89431459803674951"/>
          <c:w val="0.57794205216535433"/>
          <c:h val="9.162290282831551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B26ED-AEA3-4853-8A05-9C0FAA6F4150}" type="datetimeFigureOut">
              <a:rPr lang="ru-RU" smtClean="0"/>
              <a:t>05.06.2023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EE310-EA92-4E6D-8EC4-F2BFFF3CC3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6693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B26ED-AEA3-4853-8A05-9C0FAA6F4150}" type="datetimeFigureOut">
              <a:rPr lang="ru-RU" smtClean="0"/>
              <a:t>05.06.2023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EE310-EA92-4E6D-8EC4-F2BFFF3CC3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5524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B26ED-AEA3-4853-8A05-9C0FAA6F4150}" type="datetimeFigureOut">
              <a:rPr lang="ru-RU" smtClean="0"/>
              <a:t>05.06.2023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EE310-EA92-4E6D-8EC4-F2BFFF3CC3C1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26512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B26ED-AEA3-4853-8A05-9C0FAA6F4150}" type="datetimeFigureOut">
              <a:rPr lang="ru-RU" smtClean="0"/>
              <a:t>05.06.2023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EE310-EA92-4E6D-8EC4-F2BFFF3CC3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8212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B26ED-AEA3-4853-8A05-9C0FAA6F4150}" type="datetimeFigureOut">
              <a:rPr lang="ru-RU" smtClean="0"/>
              <a:t>05.06.2023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EE310-EA92-4E6D-8EC4-F2BFFF3CC3C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156604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B26ED-AEA3-4853-8A05-9C0FAA6F4150}" type="datetimeFigureOut">
              <a:rPr lang="ru-RU" smtClean="0"/>
              <a:t>05.06.2023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EE310-EA92-4E6D-8EC4-F2BFFF3CC3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28046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B26ED-AEA3-4853-8A05-9C0FAA6F4150}" type="datetimeFigureOut">
              <a:rPr lang="ru-RU" smtClean="0"/>
              <a:t>05.06.2023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EE310-EA92-4E6D-8EC4-F2BFFF3CC3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20014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B26ED-AEA3-4853-8A05-9C0FAA6F4150}" type="datetimeFigureOut">
              <a:rPr lang="ru-RU" smtClean="0"/>
              <a:t>05.06.2023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EE310-EA92-4E6D-8EC4-F2BFFF3CC3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429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B26ED-AEA3-4853-8A05-9C0FAA6F4150}" type="datetimeFigureOut">
              <a:rPr lang="ru-RU" smtClean="0"/>
              <a:t>05.06.2023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EE310-EA92-4E6D-8EC4-F2BFFF3CC3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3017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B26ED-AEA3-4853-8A05-9C0FAA6F4150}" type="datetimeFigureOut">
              <a:rPr lang="ru-RU" smtClean="0"/>
              <a:t>05.06.2023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EE310-EA92-4E6D-8EC4-F2BFFF3CC3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3931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B26ED-AEA3-4853-8A05-9C0FAA6F4150}" type="datetimeFigureOut">
              <a:rPr lang="ru-RU" smtClean="0"/>
              <a:t>05.06.2023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EE310-EA92-4E6D-8EC4-F2BFFF3CC3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3474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B26ED-AEA3-4853-8A05-9C0FAA6F4150}" type="datetimeFigureOut">
              <a:rPr lang="ru-RU" smtClean="0"/>
              <a:t>05.06.2023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EE310-EA92-4E6D-8EC4-F2BFFF3CC3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0973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B26ED-AEA3-4853-8A05-9C0FAA6F4150}" type="datetimeFigureOut">
              <a:rPr lang="ru-RU" smtClean="0"/>
              <a:t>05.06.2023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EE310-EA92-4E6D-8EC4-F2BFFF3CC3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9204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B26ED-AEA3-4853-8A05-9C0FAA6F4150}" type="datetimeFigureOut">
              <a:rPr lang="ru-RU" smtClean="0"/>
              <a:t>05.06.2023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EE310-EA92-4E6D-8EC4-F2BFFF3CC3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1861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B26ED-AEA3-4853-8A05-9C0FAA6F4150}" type="datetimeFigureOut">
              <a:rPr lang="ru-RU" smtClean="0"/>
              <a:t>05.06.2023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EE310-EA92-4E6D-8EC4-F2BFFF3CC3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032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B26ED-AEA3-4853-8A05-9C0FAA6F4150}" type="datetimeFigureOut">
              <a:rPr lang="ru-RU" smtClean="0"/>
              <a:t>05.06.2023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EE310-EA92-4E6D-8EC4-F2BFFF3CC3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774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B26ED-AEA3-4853-8A05-9C0FAA6F4150}" type="datetimeFigureOut">
              <a:rPr lang="ru-RU" smtClean="0"/>
              <a:t>05.06.2023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92EE310-EA92-4E6D-8EC4-F2BFFF3CC3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442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edu.gov.ru/document/f4f7837770384bfa1faa1827ec8d72d4/?ysclid=le6tcj9677368387754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isk.yandex.ru/i/AjqG_ck2gzbXlw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disk.yandex.ru/d/fLVdFqqlhKz5l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099" y="1991947"/>
            <a:ext cx="6067002" cy="356479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9615" y="609600"/>
            <a:ext cx="8915399" cy="13208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образовательная программа дошкольного образования 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endParaRPr lang="ru-RU" dirty="0" smtClean="0"/>
          </a:p>
          <a:p>
            <a:pPr algn="r"/>
            <a:endParaRPr lang="ru-RU" dirty="0"/>
          </a:p>
          <a:p>
            <a:pPr algn="r"/>
            <a:endParaRPr lang="ru-RU" dirty="0" smtClean="0"/>
          </a:p>
          <a:p>
            <a:pPr algn="r"/>
            <a:endParaRPr lang="ru-RU" dirty="0"/>
          </a:p>
          <a:p>
            <a:pPr algn="r"/>
            <a:endParaRPr lang="ru-RU" dirty="0" smtClean="0"/>
          </a:p>
          <a:p>
            <a:pPr algn="r"/>
            <a:endParaRPr lang="ru-RU" dirty="0"/>
          </a:p>
          <a:p>
            <a:pPr algn="r"/>
            <a:endParaRPr lang="ru-RU" dirty="0" smtClean="0"/>
          </a:p>
          <a:p>
            <a:pPr algn="r"/>
            <a:r>
              <a:rPr lang="ru-RU" dirty="0" smtClean="0"/>
              <a:t>Подготовил: методист </a:t>
            </a:r>
          </a:p>
          <a:p>
            <a:pPr marL="0" indent="0" algn="r">
              <a:buNone/>
            </a:pPr>
            <a:r>
              <a:rPr lang="ru-RU" dirty="0" smtClean="0"/>
              <a:t>Пономарева А.А.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5464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029" y="238774"/>
            <a:ext cx="8869973" cy="621917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151184" y="581161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hlinkClick r:id="rId3"/>
              </a:rPr>
              <a:t>https://docs.edu.gov.ru/document/f4f7837770384bfa1faa1827ec8d72d4/?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3"/>
              </a:rPr>
              <a:t>ysclid=le6tcj9677368387754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46908" y="609600"/>
            <a:ext cx="46442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hlinkClick r:id="rId4"/>
              </a:rPr>
              <a:t>https://</a:t>
            </a:r>
            <a:r>
              <a:rPr lang="ru-RU" dirty="0" smtClean="0">
                <a:hlinkClick r:id="rId4"/>
              </a:rPr>
              <a:t>disk.yandex.ru/i/AjqG_ck2gzbXlw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7314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disk.yandex.ru/d/fLVdFqqlhKz5lg</a:t>
            </a:r>
            <a:r>
              <a:rPr lang="ru-RU" dirty="0" smtClean="0"/>
              <a:t>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2465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2550" y="0"/>
            <a:ext cx="8596668" cy="1320800"/>
          </a:xfrm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документы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6849" y="660400"/>
            <a:ext cx="9108504" cy="636172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программа разработана в соответствии с нормативными документами: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ФЗ «Об образовании в РФ»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29.12.2012 г. №273-ФЗ (зарегистрировано Минюстом РФ от 02.11.2022 г., регистрационный №70809) в ред. от 29.12.2022 г.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разработки и утверждения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федеральных основных общеобразовательных программ, утвержденный приказом Министерства просвещения РФ от 30.09.2022 г.№874 (зарегистрировано Минюстом РФ от 02.11.2022 г. регистрационный номер №70809)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государственный образовательный стандарт дошкольного образования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утвержденным приказом Министерства образования и науки РФ от 17.10.2013 г. №1155 (зарегистрировано Минюстом РФ 14.11.2013 г., регистрационный №30384) (в ред. от 21.01.2019 г.)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СанПиН 1.2.3685-21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«Гигиенические нормативы и требования к обеспечению безопасности  и (или) безвредности  для человека факторов среды обитания», утвержденных Постановлением Главного санитарного врача РФ от 28.01.2021 г. №2, действующих до 01.03.2027 г.)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СанПиН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2.4.3648-20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«Санитарно-эпидемиологические требования к организации воспитания и обучения, отдыха и оздоровления детей и молодёжи», утверждённый Постановлением Главного государственного санитарного врача РФ от 28.09.2020 №28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СанПиН 2.3/2.4.3590-20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Санитарно-эпидемиологические требования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организации общественного питания населения»,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утверждённый Постановлением Главного государственного санитарного врача РФ от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27.10.2020 №32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043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415560" y="3615915"/>
            <a:ext cx="3481755" cy="3139321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Вариативная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формируемая участниками образовательных отношений, может быть ориентирована на специфику национальных, социокультурных и иных условий, в том числе региональных, выбор парциальных образовательных программ и форм организации работы с детьми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1353" y="422031"/>
            <a:ext cx="5152293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самостоятельно разрабатывает  и утверждает Программу на основе ФГОС ДО и Федеральной программы. Обязательна к исполнению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669103834"/>
              </p:ext>
            </p:extLst>
          </p:nvPr>
        </p:nvGraphicFramePr>
        <p:xfrm>
          <a:off x="4923691" y="817684"/>
          <a:ext cx="5426807" cy="46687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40677" y="1749669"/>
            <a:ext cx="3015761" cy="175432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Обязательная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(инвариантная) должна соответствовать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фед.программе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оформляться в виде ссылки на нее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662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6511" y="407376"/>
            <a:ext cx="8596668" cy="849924"/>
          </a:xfrm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ФОП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3263061"/>
              </p:ext>
            </p:extLst>
          </p:nvPr>
        </p:nvGraphicFramePr>
        <p:xfrm>
          <a:off x="414094" y="1140680"/>
          <a:ext cx="9134353" cy="4663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99444">
                  <a:extLst>
                    <a:ext uri="{9D8B030D-6E8A-4147-A177-3AD203B41FA5}">
                      <a16:colId xmlns:a16="http://schemas.microsoft.com/office/drawing/2014/main" val="85091159"/>
                    </a:ext>
                  </a:extLst>
                </a:gridCol>
                <a:gridCol w="3376247">
                  <a:extLst>
                    <a:ext uri="{9D8B030D-6E8A-4147-A177-3AD203B41FA5}">
                      <a16:colId xmlns:a16="http://schemas.microsoft.com/office/drawing/2014/main" val="3002328539"/>
                    </a:ext>
                  </a:extLst>
                </a:gridCol>
                <a:gridCol w="3358662">
                  <a:extLst>
                    <a:ext uri="{9D8B030D-6E8A-4147-A177-3AD203B41FA5}">
                      <a16:colId xmlns:a16="http://schemas.microsoft.com/office/drawing/2014/main" val="12033247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Общие положения п.1-12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Раскрывают назначение ФОП, статус и особенности ФОП, содержание разделов 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29851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Целевой раздел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п.13-16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Содержательный раздел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п.17-29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Организационный 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 </a:t>
                      </a:r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п.30-36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5206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Цели, задачи, принципы 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Планируемые результаты 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Подходы к педагогической диагностике достижения планируемых результатов</a:t>
                      </a:r>
                    </a:p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Задачи и содержание образовательной деятельности в разрезе образовательных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областей для всех возрастных групп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Направление и задачи коррекционно-развивающей работы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Федеральная рабочая программа воспитания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материалы</a:t>
                      </a:r>
                    </a:p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 условий (психолого-педагогические, кадровые,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материально-технические)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Примерный режим и распорядок дня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Примерные перечни произведений разных видов искусства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Федеральный календарный план воспитательной работы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09241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3935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9603" y="301869"/>
            <a:ext cx="8596668" cy="718038"/>
          </a:xfrm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 и диагностика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50731"/>
            <a:ext cx="8596668" cy="4870938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Возрастные характеристики возможных достижений ребенка дошкольного возраста на разных возрастных этапах и к завершению дошкольного образования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разрабатываемой программе должны быть не ниже указанных в ФОП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Различия не должны быть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константивны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означать трудности ребенка в освоении образовательной программы ДОО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Индивидуальный подход к проведению диагностики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 направлена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непосредственную оценку целевых ориентиров и их формального сравнения с реальными достижениями детей, а на анализ эффективности педагогических действий и осуществления дальнейшего планирования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Рекомендуемая периодичность: в начале учебного года и в конце учебного года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метод проведения диагностики – наблюдение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Оптимальная форма фиксации результатов наблюдения – карта развития ребенка 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370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78777"/>
            <a:ext cx="8596668" cy="13208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Содержательные линии образовательной деятельности по направлениям развития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7392" y="2160589"/>
            <a:ext cx="4879731" cy="3880773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Социально-коммуникативное п.18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Познавательное п.19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Речевое п.20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Художественно-эстетическое п.21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п.22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4895758" y="3674455"/>
            <a:ext cx="4545297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каждой образовательной области определены: задачи  и содержание образовательной деятельности по возрастам (от 2х месяцев до 7-8 лет)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направленные на приобщение детей к ценностям российского народа 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819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5641" y="310660"/>
            <a:ext cx="8596668" cy="1320800"/>
          </a:xfrm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Вариативная часть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5641" y="1058983"/>
            <a:ext cx="9038493" cy="5649547"/>
          </a:xfrm>
        </p:spPr>
        <p:txBody>
          <a:bodyPr>
            <a:normAutofit fontScale="25000" lnSpcReduction="20000"/>
          </a:bodyPr>
          <a:lstStyle/>
          <a:p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составляет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40% от всего объема Программы;</a:t>
            </a:r>
          </a:p>
          <a:p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необходимой 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обязательной с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точки зрения реализации требований ФГОС ДО;</a:t>
            </a:r>
          </a:p>
          <a:p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дополняет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обязательную часть Программы;</a:t>
            </a:r>
          </a:p>
          <a:p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частью каждого раздела Программы;</a:t>
            </a:r>
          </a:p>
          <a:p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разрабатывается непосредственно ДОО с учетом мнения 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 (законных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представителей) обучающихся. К ее разработке могут 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быть привлечены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(законные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представители) социальные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партнеры и другие заинтересованные лица;</a:t>
            </a:r>
          </a:p>
          <a:p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удовлетворяет индивидуальные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ДОО;</a:t>
            </a:r>
          </a:p>
          <a:p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использовании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парциальных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(одной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содержит информацию о них;</a:t>
            </a:r>
          </a:p>
          <a:p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компонент, отражает этнокультурную 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ситуацию, специфику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национальных, культурных, климатических, 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материально-технических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социальных условий, в которых решаются 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педагогические задачи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вариативность образовательного процесса в 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конкретной ДОО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учет индивидуальных потребностей и возможностей, в том числе 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части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коррекционной работы, с детьми с ОВЗ.</a:t>
            </a:r>
          </a:p>
          <a:p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вариативная часть 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быть представлена одной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несколькими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парциальными программами, в том числе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разработанными 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педагогическим коллективом данной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ДОО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373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Коррекционно-развивающая работа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ДОО имеет право и возможность разработать коррекционно-развивающую программу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КРР реализуется в форме индивидуальной и/или групповой работы, с учетом возрастных и индивидуальных особенностей, образовательных потребностей на основе рекомендации психолого-педагогического консилиума 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разработке организация ориентируется на федеральную адаптированную образовательную программу дошкольного образования, утвержденную приказом Министерства просвещения РФ от 24.11.2022 № 1022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4042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321" y="144341"/>
            <a:ext cx="9001125" cy="532447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2228" y="477715"/>
            <a:ext cx="8596668" cy="1320800"/>
          </a:xfrm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действий 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907454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TM02900688[[fn=Аспект]]</Template>
  <TotalTime>275</TotalTime>
  <Words>751</Words>
  <Application>Microsoft Office PowerPoint</Application>
  <PresentationFormat>Широкоэкранный</PresentationFormat>
  <Paragraphs>82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Times New Roman</vt:lpstr>
      <vt:lpstr>Trebuchet MS</vt:lpstr>
      <vt:lpstr>Wingdings 3</vt:lpstr>
      <vt:lpstr>Аспект</vt:lpstr>
      <vt:lpstr>Федеральная образовательная программа дошкольного образования </vt:lpstr>
      <vt:lpstr>Нормативные документы</vt:lpstr>
      <vt:lpstr>Презентация PowerPoint</vt:lpstr>
      <vt:lpstr>Структура ФОП</vt:lpstr>
      <vt:lpstr>Планируемые результаты и диагностика</vt:lpstr>
      <vt:lpstr>Содержательные линии образовательной деятельности по направлениям развития</vt:lpstr>
      <vt:lpstr>Вариативная часть</vt:lpstr>
      <vt:lpstr>Коррекционно-развивающая работа</vt:lpstr>
      <vt:lpstr>Порядок действий </vt:lpstr>
      <vt:lpstr>Презентация PowerPoint</vt:lpstr>
      <vt:lpstr>Методические материалы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Федеральная образовательная программа дошкольного образования </dc:title>
  <dc:creator>Пользователь</dc:creator>
  <cp:lastModifiedBy>Пользователь</cp:lastModifiedBy>
  <cp:revision>25</cp:revision>
  <dcterms:created xsi:type="dcterms:W3CDTF">2023-06-04T23:40:12Z</dcterms:created>
  <dcterms:modified xsi:type="dcterms:W3CDTF">2023-06-05T04:15:30Z</dcterms:modified>
</cp:coreProperties>
</file>