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3" r:id="rId3"/>
    <p:sldMasterId id="2147483654" r:id="rId4"/>
    <p:sldMasterId id="2147484793" r:id="rId5"/>
    <p:sldMasterId id="2147486129" r:id="rId6"/>
    <p:sldMasterId id="2147486141" r:id="rId7"/>
    <p:sldMasterId id="2147486153" r:id="rId8"/>
    <p:sldMasterId id="2147486165" r:id="rId9"/>
    <p:sldMasterId id="2147486177" r:id="rId10"/>
  </p:sldMasterIdLst>
  <p:notesMasterIdLst>
    <p:notesMasterId r:id="rId29"/>
  </p:notesMasterIdLst>
  <p:handoutMasterIdLst>
    <p:handoutMasterId r:id="rId30"/>
  </p:handoutMasterIdLst>
  <p:sldIdLst>
    <p:sldId id="256" r:id="rId11"/>
    <p:sldId id="373" r:id="rId12"/>
    <p:sldId id="374" r:id="rId13"/>
    <p:sldId id="371" r:id="rId14"/>
    <p:sldId id="372" r:id="rId15"/>
    <p:sldId id="375" r:id="rId16"/>
    <p:sldId id="376" r:id="rId17"/>
    <p:sldId id="377" r:id="rId18"/>
    <p:sldId id="378" r:id="rId19"/>
    <p:sldId id="361" r:id="rId20"/>
    <p:sldId id="362" r:id="rId21"/>
    <p:sldId id="363" r:id="rId22"/>
    <p:sldId id="364" r:id="rId23"/>
    <p:sldId id="365" r:id="rId24"/>
    <p:sldId id="368" r:id="rId25"/>
    <p:sldId id="366" r:id="rId26"/>
    <p:sldId id="369" r:id="rId27"/>
    <p:sldId id="260" r:id="rId28"/>
  </p:sldIdLst>
  <p:sldSz cx="9144000" cy="6858000" type="screen4x3"/>
  <p:notesSz cx="6797675" cy="98742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47F4"/>
    <a:srgbClr val="ECECEC"/>
    <a:srgbClr val="EAEAE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157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37D56-82CA-4EAE-A8C7-30FD96460019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5AF5860-18E9-48EE-9200-A1E900C691B3}">
      <dgm:prSet phldrT="[Текст]" custT="1"/>
      <dgm:spPr/>
      <dgm:t>
        <a:bodyPr/>
        <a:lstStyle/>
        <a:p>
          <a:pPr marL="0" indent="0" algn="ctr">
            <a:spcAft>
              <a:spcPts val="0"/>
            </a:spcAft>
            <a:buFontTx/>
            <a:buNone/>
          </a:pPr>
          <a:endParaRPr lang="ru-RU" sz="2000" dirty="0" smtClean="0">
            <a:effectLst/>
            <a:latin typeface="Times New Roman"/>
            <a:ea typeface="Times New Roman"/>
          </a:endParaRPr>
        </a:p>
        <a:p>
          <a:pPr marL="0" indent="0" algn="ctr">
            <a:spcAft>
              <a:spcPts val="0"/>
            </a:spcAft>
            <a:buFontTx/>
            <a:buNone/>
          </a:pPr>
          <a:r>
            <a:rPr lang="ru-RU" sz="2000" dirty="0" smtClean="0"/>
            <a:t>Совместно с окружным Управлением подготовлена  типовая программа проведения внеклассных уроков департаментов/управлений образования Иркутской области</a:t>
          </a:r>
          <a:endParaRPr lang="ru-RU" dirty="0"/>
        </a:p>
      </dgm:t>
    </dgm:pt>
    <dgm:pt modelId="{51FF7D56-1484-4296-AE78-67BA0A9A6FA9}" type="parTrans" cxnId="{A479652E-D9CD-49DC-B33A-F82ED00D72D7}">
      <dgm:prSet/>
      <dgm:spPr/>
      <dgm:t>
        <a:bodyPr/>
        <a:lstStyle/>
        <a:p>
          <a:endParaRPr lang="ru-RU"/>
        </a:p>
      </dgm:t>
    </dgm:pt>
    <dgm:pt modelId="{11D78AF5-73FA-4AEB-8576-800C91C4A1DB}" type="sibTrans" cxnId="{A479652E-D9CD-49DC-B33A-F82ED00D72D7}">
      <dgm:prSet/>
      <dgm:spPr/>
      <dgm:t>
        <a:bodyPr/>
        <a:lstStyle/>
        <a:p>
          <a:endParaRPr lang="ru-RU"/>
        </a:p>
      </dgm:t>
    </dgm:pt>
    <dgm:pt modelId="{DCEF283A-FEF5-45BC-AEA2-1B7124AA41D6}">
      <dgm:prSet phldrT="[Текст]"/>
      <dgm:spPr/>
      <dgm:t>
        <a:bodyPr/>
        <a:lstStyle/>
        <a:p>
          <a:pPr>
            <a:buFontTx/>
          </a:pPr>
          <a:endParaRPr lang="ru-RU" dirty="0" smtClean="0">
            <a:effectLst/>
            <a:latin typeface="Times New Roman"/>
            <a:ea typeface="Times New Roman"/>
          </a:endParaRPr>
        </a:p>
        <a:p>
          <a:pPr>
            <a:buFontTx/>
          </a:pPr>
          <a:r>
            <a:rPr lang="ru-RU" dirty="0" smtClean="0"/>
            <a:t>При взаимодействии с министерством образования Иркутской области организован и проведен круглый стол в режиме ВКС с учителями, педагогами образовательных учреждений региона для ознакомления с методическими материалами, типовыми программами по проведению внеклассных уроков по тематике защиты персональных данных.</a:t>
          </a:r>
          <a:endParaRPr lang="ru-RU" dirty="0"/>
        </a:p>
      </dgm:t>
    </dgm:pt>
    <dgm:pt modelId="{F4EACC74-CEA7-4622-AA7F-EB591E3E7A4F}" type="parTrans" cxnId="{423D0E5F-D156-43D9-B8B9-A8571A040EDA}">
      <dgm:prSet/>
      <dgm:spPr/>
      <dgm:t>
        <a:bodyPr/>
        <a:lstStyle/>
        <a:p>
          <a:endParaRPr lang="ru-RU"/>
        </a:p>
      </dgm:t>
    </dgm:pt>
    <dgm:pt modelId="{B4FD2A54-CE70-42CE-A1F1-AF80F69B2C41}" type="sibTrans" cxnId="{423D0E5F-D156-43D9-B8B9-A8571A040EDA}">
      <dgm:prSet/>
      <dgm:spPr/>
      <dgm:t>
        <a:bodyPr/>
        <a:lstStyle/>
        <a:p>
          <a:endParaRPr lang="ru-RU"/>
        </a:p>
      </dgm:t>
    </dgm:pt>
    <dgm:pt modelId="{94EC4D88-20E6-44E3-8F40-B52E88DF952E}" type="pres">
      <dgm:prSet presAssocID="{24F37D56-82CA-4EAE-A8C7-30FD964600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0FB0D-9E40-45E0-880B-63FB7F2F7528}" type="pres">
      <dgm:prSet presAssocID="{75AF5860-18E9-48EE-9200-A1E900C691B3}" presName="parentText" presStyleLbl="node1" presStyleIdx="0" presStyleCnt="2" custScaleX="100000" custScaleY="122865" custLinFactY="-100000" custLinFactNeighborX="1048" custLinFactNeighborY="-1505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D3E14-F8DA-4F75-856D-517DD1296AB8}" type="pres">
      <dgm:prSet presAssocID="{11D78AF5-73FA-4AEB-8576-800C91C4A1DB}" presName="spacer" presStyleCnt="0"/>
      <dgm:spPr/>
      <dgm:t>
        <a:bodyPr/>
        <a:lstStyle/>
        <a:p>
          <a:endParaRPr lang="ru-RU"/>
        </a:p>
      </dgm:t>
    </dgm:pt>
    <dgm:pt modelId="{39BC0796-9619-4D2D-8431-94C9DAE70456}" type="pres">
      <dgm:prSet presAssocID="{DCEF283A-FEF5-45BC-AEA2-1B7124AA41D6}" presName="parentText" presStyleLbl="node1" presStyleIdx="1" presStyleCnt="2" custScaleX="100000" custScaleY="122865" custLinFactY="46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203C9D-47AD-4942-A74C-B3C468D19DDE}" type="presOf" srcId="{75AF5860-18E9-48EE-9200-A1E900C691B3}" destId="{CFF0FB0D-9E40-45E0-880B-63FB7F2F7528}" srcOrd="0" destOrd="0" presId="urn:microsoft.com/office/officeart/2005/8/layout/vList2"/>
    <dgm:cxn modelId="{7ED075E5-8049-4A12-BE37-88F02FC2D96C}" type="presOf" srcId="{24F37D56-82CA-4EAE-A8C7-30FD96460019}" destId="{94EC4D88-20E6-44E3-8F40-B52E88DF952E}" srcOrd="0" destOrd="0" presId="urn:microsoft.com/office/officeart/2005/8/layout/vList2"/>
    <dgm:cxn modelId="{A479652E-D9CD-49DC-B33A-F82ED00D72D7}" srcId="{24F37D56-82CA-4EAE-A8C7-30FD96460019}" destId="{75AF5860-18E9-48EE-9200-A1E900C691B3}" srcOrd="0" destOrd="0" parTransId="{51FF7D56-1484-4296-AE78-67BA0A9A6FA9}" sibTransId="{11D78AF5-73FA-4AEB-8576-800C91C4A1DB}"/>
    <dgm:cxn modelId="{423D0E5F-D156-43D9-B8B9-A8571A040EDA}" srcId="{24F37D56-82CA-4EAE-A8C7-30FD96460019}" destId="{DCEF283A-FEF5-45BC-AEA2-1B7124AA41D6}" srcOrd="1" destOrd="0" parTransId="{F4EACC74-CEA7-4622-AA7F-EB591E3E7A4F}" sibTransId="{B4FD2A54-CE70-42CE-A1F1-AF80F69B2C41}"/>
    <dgm:cxn modelId="{9D5D1BA8-3DCE-405E-B8A2-F646E85CA330}" type="presOf" srcId="{DCEF283A-FEF5-45BC-AEA2-1B7124AA41D6}" destId="{39BC0796-9619-4D2D-8431-94C9DAE70456}" srcOrd="0" destOrd="0" presId="urn:microsoft.com/office/officeart/2005/8/layout/vList2"/>
    <dgm:cxn modelId="{BC514E90-3A17-4BD1-BAF5-F7F0B384242B}" type="presParOf" srcId="{94EC4D88-20E6-44E3-8F40-B52E88DF952E}" destId="{CFF0FB0D-9E40-45E0-880B-63FB7F2F7528}" srcOrd="0" destOrd="0" presId="urn:microsoft.com/office/officeart/2005/8/layout/vList2"/>
    <dgm:cxn modelId="{90E9C857-12B4-49A7-B26D-1FE9918F06D5}" type="presParOf" srcId="{94EC4D88-20E6-44E3-8F40-B52E88DF952E}" destId="{59ED3E14-F8DA-4F75-856D-517DD1296AB8}" srcOrd="1" destOrd="0" presId="urn:microsoft.com/office/officeart/2005/8/layout/vList2"/>
    <dgm:cxn modelId="{C04257CD-4CF5-4AAB-9726-1B65F6DD8FA6}" type="presParOf" srcId="{94EC4D88-20E6-44E3-8F40-B52E88DF952E}" destId="{39BC0796-9619-4D2D-8431-94C9DAE7045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37D56-82CA-4EAE-A8C7-30FD96460019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5AF5860-18E9-48EE-9200-A1E900C691B3}">
      <dgm:prSet phldrT="[Текст]" custT="1"/>
      <dgm:spPr/>
      <dgm:t>
        <a:bodyPr/>
        <a:lstStyle/>
        <a:p>
          <a:pPr marL="0" indent="0" algn="ctr">
            <a:spcAft>
              <a:spcPts val="0"/>
            </a:spcAft>
            <a:buFontTx/>
            <a:buNone/>
          </a:pPr>
          <a:endParaRPr lang="ru-RU" sz="2000" dirty="0" smtClean="0">
            <a:effectLst/>
            <a:latin typeface="Times New Roman"/>
            <a:ea typeface="Times New Roman"/>
          </a:endParaRPr>
        </a:p>
        <a:p>
          <a:pPr marL="0" indent="0" algn="ctr">
            <a:spcAft>
              <a:spcPts val="0"/>
            </a:spcAft>
            <a:buFontTx/>
            <a:buNone/>
          </a:pPr>
          <a:r>
            <a:rPr lang="ru-RU" sz="2000" dirty="0" smtClean="0"/>
            <a:t>Распространение информации о необходимости бережного отношения к своим персональным данным</a:t>
          </a:r>
        </a:p>
        <a:p>
          <a:pPr marL="0" indent="0" algn="ctr">
            <a:spcAft>
              <a:spcPts val="0"/>
            </a:spcAft>
            <a:buFontTx/>
            <a:buNone/>
          </a:pPr>
          <a:r>
            <a:rPr lang="ru-RU" sz="2000" dirty="0" smtClean="0"/>
            <a:t>(Управлением направлены письма в Министерство образования Иркутской области, министерство социального развития, опеки   и попечительства Иркутской области, в 42 управления (департамента) образования Иркутской области, а так же  в адрес 17-ти ВУЗов Иркутской области с предложением рассмотреть возможность распространения информации о необходимости бережного отношения к своим персональным данным в школьных, студенческих газетах и журналах, на информационных экранах). По представленным сведениям мероприятия проведены в 325 образовательных учреждений Иркутской области  Охват составил 71415 учащихся.</a:t>
          </a:r>
        </a:p>
      </dgm:t>
    </dgm:pt>
    <dgm:pt modelId="{51FF7D56-1484-4296-AE78-67BA0A9A6FA9}" type="parTrans" cxnId="{A479652E-D9CD-49DC-B33A-F82ED00D72D7}">
      <dgm:prSet/>
      <dgm:spPr/>
      <dgm:t>
        <a:bodyPr/>
        <a:lstStyle/>
        <a:p>
          <a:endParaRPr lang="ru-RU"/>
        </a:p>
      </dgm:t>
    </dgm:pt>
    <dgm:pt modelId="{11D78AF5-73FA-4AEB-8576-800C91C4A1DB}" type="sibTrans" cxnId="{A479652E-D9CD-49DC-B33A-F82ED00D72D7}">
      <dgm:prSet/>
      <dgm:spPr/>
      <dgm:t>
        <a:bodyPr/>
        <a:lstStyle/>
        <a:p>
          <a:endParaRPr lang="ru-RU"/>
        </a:p>
      </dgm:t>
    </dgm:pt>
    <dgm:pt modelId="{94EC4D88-20E6-44E3-8F40-B52E88DF952E}" type="pres">
      <dgm:prSet presAssocID="{24F37D56-82CA-4EAE-A8C7-30FD964600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0FB0D-9E40-45E0-880B-63FB7F2F7528}" type="pres">
      <dgm:prSet presAssocID="{75AF5860-18E9-48EE-9200-A1E900C691B3}" presName="parentText" presStyleLbl="node1" presStyleIdx="0" presStyleCnt="1" custScaleX="100000" custScaleY="900359" custLinFactNeighborX="916" custLinFactNeighborY="4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9652E-D9CD-49DC-B33A-F82ED00D72D7}" srcId="{24F37D56-82CA-4EAE-A8C7-30FD96460019}" destId="{75AF5860-18E9-48EE-9200-A1E900C691B3}" srcOrd="0" destOrd="0" parTransId="{51FF7D56-1484-4296-AE78-67BA0A9A6FA9}" sibTransId="{11D78AF5-73FA-4AEB-8576-800C91C4A1DB}"/>
    <dgm:cxn modelId="{056BE567-9A3E-4329-BFE4-754C25BFCD8A}" type="presOf" srcId="{75AF5860-18E9-48EE-9200-A1E900C691B3}" destId="{CFF0FB0D-9E40-45E0-880B-63FB7F2F7528}" srcOrd="0" destOrd="0" presId="urn:microsoft.com/office/officeart/2005/8/layout/vList2"/>
    <dgm:cxn modelId="{48D00FE4-E936-46BB-8183-DDFC9943398F}" type="presOf" srcId="{24F37D56-82CA-4EAE-A8C7-30FD96460019}" destId="{94EC4D88-20E6-44E3-8F40-B52E88DF952E}" srcOrd="0" destOrd="0" presId="urn:microsoft.com/office/officeart/2005/8/layout/vList2"/>
    <dgm:cxn modelId="{03DE35E7-6B00-4276-8A50-A40A628F1ABD}" type="presParOf" srcId="{94EC4D88-20E6-44E3-8F40-B52E88DF952E}" destId="{CFF0FB0D-9E40-45E0-880B-63FB7F2F75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F37D56-82CA-4EAE-A8C7-30FD96460019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5AF5860-18E9-48EE-9200-A1E900C691B3}">
      <dgm:prSet phldrT="[Текст]" custT="1"/>
      <dgm:spPr/>
      <dgm:t>
        <a:bodyPr/>
        <a:lstStyle/>
        <a:p>
          <a:pPr marL="0" indent="0" algn="ctr">
            <a:spcAft>
              <a:spcPts val="0"/>
            </a:spcAft>
            <a:buFontTx/>
            <a:buNone/>
          </a:pPr>
          <a:endParaRPr lang="ru-RU" sz="2000" dirty="0" smtClean="0">
            <a:effectLst/>
            <a:latin typeface="Times New Roman"/>
            <a:ea typeface="Times New Roman"/>
          </a:endParaRPr>
        </a:p>
        <a:p>
          <a:pPr marL="0" indent="0" algn="ctr">
            <a:spcAft>
              <a:spcPts val="0"/>
            </a:spcAft>
            <a:buNone/>
          </a:pPr>
          <a:r>
            <a:rPr lang="ru-RU" sz="2000" b="1" dirty="0" smtClean="0"/>
            <a:t>В Управлении в период с 26 -30 ноября 2018 года проведена «Неделя персональных данных», в рамках которой организованы и проведены 5 самостоятельных мероприятия (2 ВКС, 2 конференции, день открытых дверей) на которых осуществлена разъяснительная работа с операторами по тематике защиты персональных данных несовершеннолетних. Так представителям образовательных учреждений,  даны рекомендации по проведению уроков по информационной безопасности, представителем иных операторских групп предложено принять участия в подобных просветительских мероприятиях направленных на формирование культуры поведения у молодого поколения при обращении с персональными данными, в </a:t>
          </a:r>
          <a:r>
            <a:rPr lang="ru-RU" sz="2000" b="1" dirty="0" err="1" smtClean="0"/>
            <a:t>т.ч</a:t>
          </a:r>
          <a:r>
            <a:rPr lang="ru-RU" sz="2000" b="1" dirty="0" smtClean="0"/>
            <a:t>. в сети Интернет. По окончанию проводимых мероприятий сотрудниками Управления представлен информационный и презентационный материал для самостоятельного использования в данной работе с несовершеннолетними. </a:t>
          </a:r>
          <a:endParaRPr lang="ru-RU" dirty="0"/>
        </a:p>
      </dgm:t>
    </dgm:pt>
    <dgm:pt modelId="{51FF7D56-1484-4296-AE78-67BA0A9A6FA9}" type="parTrans" cxnId="{A479652E-D9CD-49DC-B33A-F82ED00D72D7}">
      <dgm:prSet/>
      <dgm:spPr/>
      <dgm:t>
        <a:bodyPr/>
        <a:lstStyle/>
        <a:p>
          <a:endParaRPr lang="ru-RU"/>
        </a:p>
      </dgm:t>
    </dgm:pt>
    <dgm:pt modelId="{11D78AF5-73FA-4AEB-8576-800C91C4A1DB}" type="sibTrans" cxnId="{A479652E-D9CD-49DC-B33A-F82ED00D72D7}">
      <dgm:prSet/>
      <dgm:spPr/>
      <dgm:t>
        <a:bodyPr/>
        <a:lstStyle/>
        <a:p>
          <a:endParaRPr lang="ru-RU"/>
        </a:p>
      </dgm:t>
    </dgm:pt>
    <dgm:pt modelId="{94EC4D88-20E6-44E3-8F40-B52E88DF952E}" type="pres">
      <dgm:prSet presAssocID="{24F37D56-82CA-4EAE-A8C7-30FD964600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0FB0D-9E40-45E0-880B-63FB7F2F7528}" type="pres">
      <dgm:prSet presAssocID="{75AF5860-18E9-48EE-9200-A1E900C691B3}" presName="parentText" presStyleLbl="node1" presStyleIdx="0" presStyleCnt="1" custScaleX="100000" custScaleY="782920" custLinFactNeighborX="6414" custLinFactNeighborY="-67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9F1DF3-1F2E-4D8F-BE2E-BC321CCA2E9A}" type="presOf" srcId="{75AF5860-18E9-48EE-9200-A1E900C691B3}" destId="{CFF0FB0D-9E40-45E0-880B-63FB7F2F7528}" srcOrd="0" destOrd="0" presId="urn:microsoft.com/office/officeart/2005/8/layout/vList2"/>
    <dgm:cxn modelId="{A479652E-D9CD-49DC-B33A-F82ED00D72D7}" srcId="{24F37D56-82CA-4EAE-A8C7-30FD96460019}" destId="{75AF5860-18E9-48EE-9200-A1E900C691B3}" srcOrd="0" destOrd="0" parTransId="{51FF7D56-1484-4296-AE78-67BA0A9A6FA9}" sibTransId="{11D78AF5-73FA-4AEB-8576-800C91C4A1DB}"/>
    <dgm:cxn modelId="{67D6222E-28DB-4170-AB19-9734EE3C3C0D}" type="presOf" srcId="{24F37D56-82CA-4EAE-A8C7-30FD96460019}" destId="{94EC4D88-20E6-44E3-8F40-B52E88DF952E}" srcOrd="0" destOrd="0" presId="urn:microsoft.com/office/officeart/2005/8/layout/vList2"/>
    <dgm:cxn modelId="{18A49F8E-5C50-491E-8EA9-A708776E6A30}" type="presParOf" srcId="{94EC4D88-20E6-44E3-8F40-B52E88DF952E}" destId="{CFF0FB0D-9E40-45E0-880B-63FB7F2F75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F37D56-82CA-4EAE-A8C7-30FD96460019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5AF5860-18E9-48EE-9200-A1E900C691B3}">
      <dgm:prSet phldrT="[Текст]" custT="1"/>
      <dgm:spPr/>
      <dgm:t>
        <a:bodyPr/>
        <a:lstStyle/>
        <a:p>
          <a:pPr marL="0" indent="0" algn="ctr">
            <a:spcAft>
              <a:spcPts val="0"/>
            </a:spcAft>
            <a:buFontTx/>
            <a:buNone/>
          </a:pPr>
          <a:endParaRPr lang="ru-RU" sz="2000" dirty="0" smtClean="0">
            <a:effectLst/>
            <a:latin typeface="Times New Roman"/>
            <a:ea typeface="Times New Roman"/>
          </a:endParaRPr>
        </a:p>
        <a:p>
          <a:pPr marL="0" indent="0" algn="ctr">
            <a:spcAft>
              <a:spcPts val="0"/>
            </a:spcAft>
            <a:buNone/>
          </a:pPr>
          <a:r>
            <a:rPr lang="ru-RU" sz="2000" dirty="0" smtClean="0"/>
            <a:t>В рамках недели персональных данных мероприятиях приняли участие 581 представителей операторов ПД.</a:t>
          </a:r>
          <a:endParaRPr lang="ru-RU" dirty="0"/>
        </a:p>
      </dgm:t>
    </dgm:pt>
    <dgm:pt modelId="{51FF7D56-1484-4296-AE78-67BA0A9A6FA9}" type="parTrans" cxnId="{A479652E-D9CD-49DC-B33A-F82ED00D72D7}">
      <dgm:prSet/>
      <dgm:spPr/>
      <dgm:t>
        <a:bodyPr/>
        <a:lstStyle/>
        <a:p>
          <a:endParaRPr lang="ru-RU"/>
        </a:p>
      </dgm:t>
    </dgm:pt>
    <dgm:pt modelId="{11D78AF5-73FA-4AEB-8576-800C91C4A1DB}" type="sibTrans" cxnId="{A479652E-D9CD-49DC-B33A-F82ED00D72D7}">
      <dgm:prSet/>
      <dgm:spPr/>
      <dgm:t>
        <a:bodyPr/>
        <a:lstStyle/>
        <a:p>
          <a:endParaRPr lang="ru-RU"/>
        </a:p>
      </dgm:t>
    </dgm:pt>
    <dgm:pt modelId="{94EC4D88-20E6-44E3-8F40-B52E88DF952E}" type="pres">
      <dgm:prSet presAssocID="{24F37D56-82CA-4EAE-A8C7-30FD964600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0FB0D-9E40-45E0-880B-63FB7F2F7528}" type="pres">
      <dgm:prSet presAssocID="{75AF5860-18E9-48EE-9200-A1E900C691B3}" presName="parentText" presStyleLbl="node1" presStyleIdx="0" presStyleCnt="1" custScaleX="100000" custScaleY="782920" custLinFactNeighborX="6414" custLinFactNeighborY="-67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9652E-D9CD-49DC-B33A-F82ED00D72D7}" srcId="{24F37D56-82CA-4EAE-A8C7-30FD96460019}" destId="{75AF5860-18E9-48EE-9200-A1E900C691B3}" srcOrd="0" destOrd="0" parTransId="{51FF7D56-1484-4296-AE78-67BA0A9A6FA9}" sibTransId="{11D78AF5-73FA-4AEB-8576-800C91C4A1DB}"/>
    <dgm:cxn modelId="{57134F79-6248-4DEC-81F4-32BE74505DD4}" type="presOf" srcId="{75AF5860-18E9-48EE-9200-A1E900C691B3}" destId="{CFF0FB0D-9E40-45E0-880B-63FB7F2F7528}" srcOrd="0" destOrd="0" presId="urn:microsoft.com/office/officeart/2005/8/layout/vList2"/>
    <dgm:cxn modelId="{009D38A5-1508-4171-ABB2-31ACEEBC0A4C}" type="presOf" srcId="{24F37D56-82CA-4EAE-A8C7-30FD96460019}" destId="{94EC4D88-20E6-44E3-8F40-B52E88DF952E}" srcOrd="0" destOrd="0" presId="urn:microsoft.com/office/officeart/2005/8/layout/vList2"/>
    <dgm:cxn modelId="{69C59D55-6CC9-49D4-A1F5-E483B876C257}" type="presParOf" srcId="{94EC4D88-20E6-44E3-8F40-B52E88DF952E}" destId="{CFF0FB0D-9E40-45E0-880B-63FB7F2F75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F37D56-82CA-4EAE-A8C7-30FD96460019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5AF5860-18E9-48EE-9200-A1E900C691B3}">
      <dgm:prSet phldrT="[Текст]" custT="1"/>
      <dgm:spPr/>
      <dgm:t>
        <a:bodyPr/>
        <a:lstStyle/>
        <a:p>
          <a:pPr marL="0" indent="0" algn="ctr">
            <a:spcAft>
              <a:spcPts val="0"/>
            </a:spcAft>
            <a:buFontTx/>
            <a:buNone/>
          </a:pPr>
          <a:endParaRPr lang="ru-RU" sz="2000" dirty="0" smtClean="0">
            <a:effectLst/>
            <a:latin typeface="Times New Roman"/>
            <a:ea typeface="Times New Roman"/>
          </a:endParaRPr>
        </a:p>
        <a:p>
          <a:pPr marL="0" indent="0" algn="ctr">
            <a:spcAft>
              <a:spcPts val="0"/>
            </a:spcAft>
            <a:buNone/>
          </a:pPr>
          <a:r>
            <a:rPr lang="ru-RU" sz="2000" dirty="0" smtClean="0"/>
            <a:t>Проведены мероприятия по демонстрации социальных роликов на тему защиты персональных данных несовершеннолетних перед просмотром сеансов мультипликационных, художественных фильмов детской аудиторией в кинотеатрах, в том числе открытых кинотеатрах в парках города под открытым небом.</a:t>
          </a:r>
        </a:p>
        <a:p>
          <a:pPr marL="0" indent="0" algn="ctr">
            <a:spcAft>
              <a:spcPts val="0"/>
            </a:spcAft>
            <a:buNone/>
          </a:pPr>
          <a:endParaRPr lang="ru-RU" sz="2000" dirty="0" smtClean="0"/>
        </a:p>
        <a:p>
          <a:pPr marL="0" indent="0" algn="ctr">
            <a:spcAft>
              <a:spcPts val="0"/>
            </a:spcAft>
            <a:buNone/>
          </a:pPr>
          <a:r>
            <a:rPr lang="ru-RU" sz="2000" dirty="0" smtClean="0"/>
            <a:t>Охват посетителей учреждениями культуры составил </a:t>
          </a:r>
          <a:r>
            <a:rPr lang="ru-RU" sz="2000" b="1" dirty="0" smtClean="0"/>
            <a:t>126874 </a:t>
          </a:r>
          <a:r>
            <a:rPr lang="ru-RU" sz="2000" dirty="0" smtClean="0"/>
            <a:t>посетителей в </a:t>
          </a:r>
          <a:r>
            <a:rPr lang="ru-RU" sz="2000" b="1" dirty="0" smtClean="0"/>
            <a:t>20</a:t>
          </a:r>
          <a:r>
            <a:rPr lang="ru-RU" sz="2000" dirty="0" smtClean="0"/>
            <a:t> кинотеатрах региона. </a:t>
          </a:r>
          <a:endParaRPr lang="ru-RU" dirty="0"/>
        </a:p>
      </dgm:t>
    </dgm:pt>
    <dgm:pt modelId="{51FF7D56-1484-4296-AE78-67BA0A9A6FA9}" type="parTrans" cxnId="{A479652E-D9CD-49DC-B33A-F82ED00D72D7}">
      <dgm:prSet/>
      <dgm:spPr/>
      <dgm:t>
        <a:bodyPr/>
        <a:lstStyle/>
        <a:p>
          <a:endParaRPr lang="ru-RU"/>
        </a:p>
      </dgm:t>
    </dgm:pt>
    <dgm:pt modelId="{11D78AF5-73FA-4AEB-8576-800C91C4A1DB}" type="sibTrans" cxnId="{A479652E-D9CD-49DC-B33A-F82ED00D72D7}">
      <dgm:prSet/>
      <dgm:spPr/>
      <dgm:t>
        <a:bodyPr/>
        <a:lstStyle/>
        <a:p>
          <a:endParaRPr lang="ru-RU"/>
        </a:p>
      </dgm:t>
    </dgm:pt>
    <dgm:pt modelId="{94EC4D88-20E6-44E3-8F40-B52E88DF952E}" type="pres">
      <dgm:prSet presAssocID="{24F37D56-82CA-4EAE-A8C7-30FD964600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0FB0D-9E40-45E0-880B-63FB7F2F7528}" type="pres">
      <dgm:prSet presAssocID="{75AF5860-18E9-48EE-9200-A1E900C691B3}" presName="parentText" presStyleLbl="node1" presStyleIdx="0" presStyleCnt="1" custScaleX="100000" custScaleY="782920" custLinFactNeighborX="6414" custLinFactNeighborY="-67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9652E-D9CD-49DC-B33A-F82ED00D72D7}" srcId="{24F37D56-82CA-4EAE-A8C7-30FD96460019}" destId="{75AF5860-18E9-48EE-9200-A1E900C691B3}" srcOrd="0" destOrd="0" parTransId="{51FF7D56-1484-4296-AE78-67BA0A9A6FA9}" sibTransId="{11D78AF5-73FA-4AEB-8576-800C91C4A1DB}"/>
    <dgm:cxn modelId="{A599C7A6-BC43-42D2-B2FB-9346DE2DD8EE}" type="presOf" srcId="{75AF5860-18E9-48EE-9200-A1E900C691B3}" destId="{CFF0FB0D-9E40-45E0-880B-63FB7F2F7528}" srcOrd="0" destOrd="0" presId="urn:microsoft.com/office/officeart/2005/8/layout/vList2"/>
    <dgm:cxn modelId="{AF44F53B-2BE1-405D-A3E3-63BBD5E87134}" type="presOf" srcId="{24F37D56-82CA-4EAE-A8C7-30FD96460019}" destId="{94EC4D88-20E6-44E3-8F40-B52E88DF952E}" srcOrd="0" destOrd="0" presId="urn:microsoft.com/office/officeart/2005/8/layout/vList2"/>
    <dgm:cxn modelId="{F0C908E3-72A2-4BEE-9CBF-4B12748B2AAE}" type="presParOf" srcId="{94EC4D88-20E6-44E3-8F40-B52E88DF952E}" destId="{CFF0FB0D-9E40-45E0-880B-63FB7F2F75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F37D56-82CA-4EAE-A8C7-30FD96460019}" type="doc">
      <dgm:prSet loTypeId="urn:microsoft.com/office/officeart/2005/8/layout/vList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5AF5860-18E9-48EE-9200-A1E900C691B3}">
      <dgm:prSet phldrT="[Текст]" custT="1"/>
      <dgm:spPr/>
      <dgm:t>
        <a:bodyPr/>
        <a:lstStyle/>
        <a:p>
          <a:pPr marL="0" indent="0" algn="ctr">
            <a:spcAft>
              <a:spcPts val="0"/>
            </a:spcAft>
            <a:buFontTx/>
            <a:buNone/>
          </a:pPr>
          <a:endParaRPr lang="ru-RU" sz="2000" dirty="0" smtClean="0">
            <a:effectLst/>
            <a:latin typeface="Times New Roman"/>
            <a:ea typeface="Times New Roman"/>
          </a:endParaRPr>
        </a:p>
        <a:p>
          <a:pPr marL="0" indent="0" algn="ctr">
            <a:spcAft>
              <a:spcPts val="0"/>
            </a:spcAft>
            <a:buNone/>
          </a:pPr>
          <a:r>
            <a:rPr lang="ru-RU" sz="2000" dirty="0" smtClean="0"/>
            <a:t>Для оценки эффективности проводимой информационно просветительской и разъяснительной работы в части  формирования у несовершеннолетних модели общественного поведения, направленной на безопасное и ответственное обращение с личной информацией, а также  на предмет выявления уровня полученных знаний, Управлением совместно с Министерством образования Иркутской области, управлениями/департаментами образования Иркутской области проведено тестирование для учащихся образовательных учреждений возрастной группы от 9 до 14 лет.</a:t>
          </a:r>
        </a:p>
      </dgm:t>
    </dgm:pt>
    <dgm:pt modelId="{51FF7D56-1484-4296-AE78-67BA0A9A6FA9}" type="parTrans" cxnId="{A479652E-D9CD-49DC-B33A-F82ED00D72D7}">
      <dgm:prSet/>
      <dgm:spPr/>
      <dgm:t>
        <a:bodyPr/>
        <a:lstStyle/>
        <a:p>
          <a:endParaRPr lang="ru-RU"/>
        </a:p>
      </dgm:t>
    </dgm:pt>
    <dgm:pt modelId="{11D78AF5-73FA-4AEB-8576-800C91C4A1DB}" type="sibTrans" cxnId="{A479652E-D9CD-49DC-B33A-F82ED00D72D7}">
      <dgm:prSet/>
      <dgm:spPr/>
      <dgm:t>
        <a:bodyPr/>
        <a:lstStyle/>
        <a:p>
          <a:endParaRPr lang="ru-RU"/>
        </a:p>
      </dgm:t>
    </dgm:pt>
    <dgm:pt modelId="{94EC4D88-20E6-44E3-8F40-B52E88DF952E}" type="pres">
      <dgm:prSet presAssocID="{24F37D56-82CA-4EAE-A8C7-30FD964600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0FB0D-9E40-45E0-880B-63FB7F2F7528}" type="pres">
      <dgm:prSet presAssocID="{75AF5860-18E9-48EE-9200-A1E900C691B3}" presName="parentText" presStyleLbl="node1" presStyleIdx="0" presStyleCnt="1" custScaleX="100000" custScaleY="782920" custLinFactNeighborX="26570" custLinFactNeighborY="32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9652E-D9CD-49DC-B33A-F82ED00D72D7}" srcId="{24F37D56-82CA-4EAE-A8C7-30FD96460019}" destId="{75AF5860-18E9-48EE-9200-A1E900C691B3}" srcOrd="0" destOrd="0" parTransId="{51FF7D56-1484-4296-AE78-67BA0A9A6FA9}" sibTransId="{11D78AF5-73FA-4AEB-8576-800C91C4A1DB}"/>
    <dgm:cxn modelId="{997252FE-9BD0-4E94-B3C9-544037FBAF6A}" type="presOf" srcId="{75AF5860-18E9-48EE-9200-A1E900C691B3}" destId="{CFF0FB0D-9E40-45E0-880B-63FB7F2F7528}" srcOrd="0" destOrd="0" presId="urn:microsoft.com/office/officeart/2005/8/layout/vList2"/>
    <dgm:cxn modelId="{518F7EF7-A819-4FA4-868A-A59789AA8633}" type="presOf" srcId="{24F37D56-82CA-4EAE-A8C7-30FD96460019}" destId="{94EC4D88-20E6-44E3-8F40-B52E88DF952E}" srcOrd="0" destOrd="0" presId="urn:microsoft.com/office/officeart/2005/8/layout/vList2"/>
    <dgm:cxn modelId="{10C4E859-B70C-4574-8FE5-A786ADF9577A}" type="presParOf" srcId="{94EC4D88-20E6-44E3-8F40-B52E88DF952E}" destId="{CFF0FB0D-9E40-45E0-880B-63FB7F2F75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F37D56-82CA-4EAE-A8C7-30FD96460019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5AF5860-18E9-48EE-9200-A1E900C691B3}">
      <dgm:prSet phldrT="[Текст]" custT="1"/>
      <dgm:spPr/>
      <dgm:t>
        <a:bodyPr/>
        <a:lstStyle/>
        <a:p>
          <a:pPr marL="0" indent="0" algn="ctr">
            <a:spcAft>
              <a:spcPts val="0"/>
            </a:spcAft>
            <a:buFontTx/>
            <a:buNone/>
          </a:pPr>
          <a:endParaRPr lang="ru-RU" sz="2000" dirty="0" smtClean="0">
            <a:effectLst/>
            <a:latin typeface="Times New Roman"/>
            <a:ea typeface="Times New Roman"/>
          </a:endParaRPr>
        </a:p>
        <a:p>
          <a:pPr marL="0" indent="0" algn="ctr">
            <a:spcAft>
              <a:spcPts val="0"/>
            </a:spcAft>
            <a:buFontTx/>
            <a:buNone/>
          </a:pPr>
          <a:r>
            <a:rPr lang="ru-RU" sz="2000" dirty="0" smtClean="0"/>
            <a:t>Размещение методических материалов о необходимости бережного обращения с персональными данными в личных кабинетах порталов по ведению электронных дневников и электронного журнала успеваемости, материалы размещены в 546-х образовательных учреждений Иркутской области, что составляет 84 % от общего числа образовательных учреждений, подключенных к порталу по ведению электронных дневников и электронного журнала успеваемости. </a:t>
          </a:r>
        </a:p>
        <a:p>
          <a:pPr marL="0" indent="0" algn="ctr">
            <a:spcAft>
              <a:spcPts val="0"/>
            </a:spcAft>
            <a:buFontTx/>
            <a:buNone/>
          </a:pPr>
          <a:endParaRPr lang="ru-RU" dirty="0"/>
        </a:p>
      </dgm:t>
    </dgm:pt>
    <dgm:pt modelId="{51FF7D56-1484-4296-AE78-67BA0A9A6FA9}" type="parTrans" cxnId="{A479652E-D9CD-49DC-B33A-F82ED00D72D7}">
      <dgm:prSet/>
      <dgm:spPr/>
      <dgm:t>
        <a:bodyPr/>
        <a:lstStyle/>
        <a:p>
          <a:endParaRPr lang="ru-RU"/>
        </a:p>
      </dgm:t>
    </dgm:pt>
    <dgm:pt modelId="{11D78AF5-73FA-4AEB-8576-800C91C4A1DB}" type="sibTrans" cxnId="{A479652E-D9CD-49DC-B33A-F82ED00D72D7}">
      <dgm:prSet/>
      <dgm:spPr/>
      <dgm:t>
        <a:bodyPr/>
        <a:lstStyle/>
        <a:p>
          <a:endParaRPr lang="ru-RU"/>
        </a:p>
      </dgm:t>
    </dgm:pt>
    <dgm:pt modelId="{94EC4D88-20E6-44E3-8F40-B52E88DF952E}" type="pres">
      <dgm:prSet presAssocID="{24F37D56-82CA-4EAE-A8C7-30FD964600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0FB0D-9E40-45E0-880B-63FB7F2F7528}" type="pres">
      <dgm:prSet presAssocID="{75AF5860-18E9-48EE-9200-A1E900C691B3}" presName="parentText" presStyleLbl="node1" presStyleIdx="0" presStyleCnt="1" custScaleX="100000" custScaleY="1084244" custLinFactY="-30051" custLinFactNeighborX="10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9652E-D9CD-49DC-B33A-F82ED00D72D7}" srcId="{24F37D56-82CA-4EAE-A8C7-30FD96460019}" destId="{75AF5860-18E9-48EE-9200-A1E900C691B3}" srcOrd="0" destOrd="0" parTransId="{51FF7D56-1484-4296-AE78-67BA0A9A6FA9}" sibTransId="{11D78AF5-73FA-4AEB-8576-800C91C4A1DB}"/>
    <dgm:cxn modelId="{9FC959E5-AD80-4303-A2E2-15FC378C8157}" type="presOf" srcId="{75AF5860-18E9-48EE-9200-A1E900C691B3}" destId="{CFF0FB0D-9E40-45E0-880B-63FB7F2F7528}" srcOrd="0" destOrd="0" presId="urn:microsoft.com/office/officeart/2005/8/layout/vList2"/>
    <dgm:cxn modelId="{8F28C74F-AA21-4C80-941F-F82B1947BE9B}" type="presOf" srcId="{24F37D56-82CA-4EAE-A8C7-30FD96460019}" destId="{94EC4D88-20E6-44E3-8F40-B52E88DF952E}" srcOrd="0" destOrd="0" presId="urn:microsoft.com/office/officeart/2005/8/layout/vList2"/>
    <dgm:cxn modelId="{AEB2475E-6DAE-4DB2-BDD0-C5556BAD87BD}" type="presParOf" srcId="{94EC4D88-20E6-44E3-8F40-B52E88DF952E}" destId="{CFF0FB0D-9E40-45E0-880B-63FB7F2F75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F37D56-82CA-4EAE-A8C7-30FD96460019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5AF5860-18E9-48EE-9200-A1E900C691B3}">
      <dgm:prSet phldrT="[Текст]" custT="1"/>
      <dgm:spPr/>
      <dgm:t>
        <a:bodyPr/>
        <a:lstStyle/>
        <a:p>
          <a:pPr marL="0" indent="0" algn="ctr">
            <a:spcAft>
              <a:spcPts val="0"/>
            </a:spcAft>
            <a:buFontTx/>
            <a:buNone/>
          </a:pPr>
          <a:endParaRPr lang="ru-RU" sz="2000" dirty="0" smtClean="0">
            <a:effectLst/>
            <a:latin typeface="Times New Roman"/>
            <a:ea typeface="Times New Roman"/>
          </a:endParaRPr>
        </a:p>
        <a:p>
          <a:pPr marL="0" indent="0" algn="ctr">
            <a:spcAft>
              <a:spcPts val="0"/>
            </a:spcAft>
            <a:buFontTx/>
            <a:buNone/>
          </a:pPr>
          <a:r>
            <a:rPr lang="ru-RU" sz="2000" dirty="0" smtClean="0"/>
            <a:t>По представленной информации на январь 2019 количество посещений электронных дневников на территории Иркутской области составило 1382749. </a:t>
          </a:r>
        </a:p>
        <a:p>
          <a:pPr marL="0" indent="0" algn="ctr">
            <a:spcAft>
              <a:spcPts val="0"/>
            </a:spcAft>
            <a:buFontTx/>
            <a:buNone/>
          </a:pPr>
          <a:r>
            <a:rPr lang="ru-RU" sz="2000" dirty="0" smtClean="0"/>
            <a:t>(Сведения в отношении </a:t>
          </a:r>
          <a:r>
            <a:rPr lang="ru-RU" sz="2000" b="0" i="0" dirty="0" smtClean="0"/>
            <a:t>ООО "</a:t>
          </a:r>
          <a:r>
            <a:rPr lang="ru-RU" sz="2000" b="0" i="0" dirty="0" err="1" smtClean="0"/>
            <a:t>Дневник.ру</a:t>
          </a:r>
          <a:r>
            <a:rPr lang="ru-RU" sz="2000" b="0" i="0" dirty="0" smtClean="0"/>
            <a:t>"</a:t>
          </a:r>
          <a:r>
            <a:rPr lang="ru-RU" sz="2000" dirty="0" smtClean="0"/>
            <a:t>)</a:t>
          </a:r>
        </a:p>
        <a:p>
          <a:pPr marL="0" indent="0" algn="ctr">
            <a:spcAft>
              <a:spcPts val="0"/>
            </a:spcAft>
            <a:buFontTx/>
            <a:buNone/>
          </a:pPr>
          <a:endParaRPr lang="ru-RU" dirty="0"/>
        </a:p>
      </dgm:t>
    </dgm:pt>
    <dgm:pt modelId="{51FF7D56-1484-4296-AE78-67BA0A9A6FA9}" type="parTrans" cxnId="{A479652E-D9CD-49DC-B33A-F82ED00D72D7}">
      <dgm:prSet/>
      <dgm:spPr/>
      <dgm:t>
        <a:bodyPr/>
        <a:lstStyle/>
        <a:p>
          <a:endParaRPr lang="ru-RU"/>
        </a:p>
      </dgm:t>
    </dgm:pt>
    <dgm:pt modelId="{11D78AF5-73FA-4AEB-8576-800C91C4A1DB}" type="sibTrans" cxnId="{A479652E-D9CD-49DC-B33A-F82ED00D72D7}">
      <dgm:prSet/>
      <dgm:spPr/>
      <dgm:t>
        <a:bodyPr/>
        <a:lstStyle/>
        <a:p>
          <a:endParaRPr lang="ru-RU"/>
        </a:p>
      </dgm:t>
    </dgm:pt>
    <dgm:pt modelId="{94EC4D88-20E6-44E3-8F40-B52E88DF952E}" type="pres">
      <dgm:prSet presAssocID="{24F37D56-82CA-4EAE-A8C7-30FD964600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0FB0D-9E40-45E0-880B-63FB7F2F7528}" type="pres">
      <dgm:prSet presAssocID="{75AF5860-18E9-48EE-9200-A1E900C691B3}" presName="parentText" presStyleLbl="node1" presStyleIdx="0" presStyleCnt="1" custScaleX="100000" custScaleY="1084244" custLinFactY="-30051" custLinFactNeighborX="10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608ED4-F7EE-4EE7-8910-DA12C6B17C82}" type="presOf" srcId="{75AF5860-18E9-48EE-9200-A1E900C691B3}" destId="{CFF0FB0D-9E40-45E0-880B-63FB7F2F7528}" srcOrd="0" destOrd="0" presId="urn:microsoft.com/office/officeart/2005/8/layout/vList2"/>
    <dgm:cxn modelId="{A479652E-D9CD-49DC-B33A-F82ED00D72D7}" srcId="{24F37D56-82CA-4EAE-A8C7-30FD96460019}" destId="{75AF5860-18E9-48EE-9200-A1E900C691B3}" srcOrd="0" destOrd="0" parTransId="{51FF7D56-1484-4296-AE78-67BA0A9A6FA9}" sibTransId="{11D78AF5-73FA-4AEB-8576-800C91C4A1DB}"/>
    <dgm:cxn modelId="{4D1762D2-9411-4215-8478-A75C1E0B155C}" type="presOf" srcId="{24F37D56-82CA-4EAE-A8C7-30FD96460019}" destId="{94EC4D88-20E6-44E3-8F40-B52E88DF952E}" srcOrd="0" destOrd="0" presId="urn:microsoft.com/office/officeart/2005/8/layout/vList2"/>
    <dgm:cxn modelId="{F44EFDF9-B9AE-416E-AB39-4FA68A8E3383}" type="presParOf" srcId="{94EC4D88-20E6-44E3-8F40-B52E88DF952E}" destId="{CFF0FB0D-9E40-45E0-880B-63FB7F2F75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1C5FA-C629-4314-99D1-4EA17E67FF6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957B5-ACFC-4572-A774-53874D564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4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6797675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2362" cy="3700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91063"/>
            <a:ext cx="5437188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378950"/>
            <a:ext cx="29448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A9EEABC-330C-4785-9224-F559594DC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78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A3CD3CC5-CD65-47F4-A700-051579DFFF5F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97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F225D184-1329-4193-A33D-7A265A5B2B5F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16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93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F225D184-1329-4193-A33D-7A265A5B2B5F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17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9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18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5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189" indent="-228563" defTabSz="449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315" indent="-228563" defTabSz="449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440" indent="-228563" defTabSz="449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566" indent="-228563" defTabSz="449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fld id="{3A79D5A3-359A-4B0D-A70D-04E284AC54DC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t>2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691064"/>
            <a:ext cx="5438775" cy="44434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251" algn="l"/>
                <a:tab pos="1828502" algn="l"/>
                <a:tab pos="2742752" algn="l"/>
                <a:tab pos="3657003" algn="l"/>
                <a:tab pos="4571254" algn="l"/>
                <a:tab pos="5485505" algn="l"/>
                <a:tab pos="6399755" algn="l"/>
                <a:tab pos="7314006" algn="l"/>
                <a:tab pos="8228257" algn="l"/>
                <a:tab pos="9142508" algn="l"/>
                <a:tab pos="10056758" algn="l"/>
              </a:tabLst>
            </a:pPr>
            <a:endParaRPr lang="ru-RU" altLang="ru-RU" smtClean="0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49689" y="937895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5" tIns="46793" rIns="89985" bIns="46793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190" eaLnBrk="1" hangingPunct="1">
              <a:spcBef>
                <a:spcPct val="0"/>
              </a:spcBef>
            </a:pPr>
            <a:fld id="{DC38F4FD-86B4-41C1-A689-065CA43C4883}" type="slidenum">
              <a:rPr lang="ru-RU" altLang="ru-RU">
                <a:latin typeface="Arial" charset="0"/>
                <a:cs typeface="Arial" charset="0"/>
              </a:rPr>
              <a:pPr algn="r" defTabSz="449190"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8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189" indent="-228563" defTabSz="449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315" indent="-228563" defTabSz="449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8440" indent="-228563" defTabSz="449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5566" indent="-228563" defTabSz="44919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782" algn="l"/>
                <a:tab pos="1447564" algn="l"/>
                <a:tab pos="2171345" algn="l"/>
                <a:tab pos="28951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fld id="{3A79D5A3-359A-4B0D-A70D-04E284AC54DC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t>3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691064"/>
            <a:ext cx="5438775" cy="44434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251" algn="l"/>
                <a:tab pos="1828502" algn="l"/>
                <a:tab pos="2742752" algn="l"/>
                <a:tab pos="3657003" algn="l"/>
                <a:tab pos="4571254" algn="l"/>
                <a:tab pos="5485505" algn="l"/>
                <a:tab pos="6399755" algn="l"/>
                <a:tab pos="7314006" algn="l"/>
                <a:tab pos="8228257" algn="l"/>
                <a:tab pos="9142508" algn="l"/>
                <a:tab pos="10056758" algn="l"/>
              </a:tabLst>
            </a:pPr>
            <a:endParaRPr lang="ru-RU" altLang="ru-RU" smtClean="0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3849689" y="9378951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5" tIns="46793" rIns="89985" bIns="46793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defTabSz="449190" eaLnBrk="1" hangingPunct="1">
              <a:spcBef>
                <a:spcPct val="0"/>
              </a:spcBef>
            </a:pPr>
            <a:fld id="{DC38F4FD-86B4-41C1-A689-065CA43C4883}" type="slidenum">
              <a:rPr lang="ru-RU" altLang="ru-RU">
                <a:latin typeface="Arial" charset="0"/>
                <a:cs typeface="Arial" charset="0"/>
              </a:rPr>
              <a:pPr algn="r" defTabSz="449190"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8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F225D184-1329-4193-A33D-7A265A5B2B5F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10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2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F225D184-1329-4193-A33D-7A265A5B2B5F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11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2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F225D184-1329-4193-A33D-7A265A5B2B5F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12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2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F225D184-1329-4193-A33D-7A265A5B2B5F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13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2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F225D184-1329-4193-A33D-7A265A5B2B5F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14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27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F225D184-1329-4193-A33D-7A265A5B2B5F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15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2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0CEB-98FD-40A6-B4D8-732597D34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0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C4452-6CBD-470D-926E-E7DF6BE71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20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1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2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33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09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83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63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09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47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64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70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C27A-F5DB-4B66-92C5-5A59DB93A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370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96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D7B0-B53E-4634-884F-124C24CCF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6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192D-954C-431F-9835-564ECDB5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6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D318-33EC-4582-919C-5E0B0BFCF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1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8FA4-1B8C-489A-978C-81D433142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3EAFA-840E-4CD3-AE42-1617DD2EA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21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551FD-720A-49BE-B7F8-E1CDB0E4B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8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7F5F3-C497-4C31-A4F7-EF7A9FCAA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08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C89D7-C299-4C22-AFE5-750C66DA7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9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6883-8D37-4336-8568-5C75D7F15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86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58506-FFB3-40F5-AD60-C2BD30889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3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59D-64F5-47FF-9CCF-380CC7DAB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4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ACA2-DE92-4D28-BCB0-12A9DD501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43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AF7B-3F43-418E-83A3-EBD0C8C18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5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14AE-8C9C-4CDC-B4C0-5145D30AC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2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CE689-AFD8-4264-965E-B0A94DA19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7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73208-EB0C-4191-8C06-EFE687389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7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339B-B6BB-4DBF-B730-D870EE257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55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06E0A-7B68-4F01-866A-76565594E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7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8664-98A1-4D53-AC36-972FE9BFB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6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A484F-7DFD-4783-AE2F-C31E193F4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31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4B53-771E-4DCD-9CE1-4DFD8F59D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72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844CB-0764-47EC-9F4B-5C974FD48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13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811C1-6476-4A99-8692-DCF1752B2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73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46CE-E359-43EA-A2F6-454B3129B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53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1F87-853B-4C5B-930C-4A4823911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7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A1AF-A16A-4550-A29A-2DF1F129C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50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03EC-7154-4604-9806-AC321CB0D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55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F8DA-F242-4A43-AA3A-1F63ED5E8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80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8535-C8D5-4A0D-90F0-EA8D74DE4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59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247E-FF58-426E-B666-E781B46D8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2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4F65-7ED1-4545-8870-C6B22F8C8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18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4F9D-8B76-4C87-B402-DC39FAF8A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26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377D-4235-4717-B627-D3C5C0727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69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00D4-434D-48EF-9208-846A2AD7C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12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7CDF-1896-4DB9-AB6A-9D11B4265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93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79F3-E554-4385-B833-4F4FF7F29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39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EAE2-9EE4-498B-9838-F541B8738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31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A2B18-C023-499D-9381-F61B28E05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95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1864-C735-482A-A91D-AB07A8187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5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AABA-735A-44AD-8380-598E1068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37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946B-2993-4E86-8791-DA4EF6D2F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3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8987-42DA-4AAA-BBA3-E2021E02B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66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DA3D-0C16-499D-92EA-8576C89D1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7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89B7-B308-4040-8E7E-6BB13FADB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8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6815-9AD1-48BB-A05A-585B9814F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8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FA28-5F4D-4598-A21B-10A6257CC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1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E919-8ADC-4A6C-889A-533FE877F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66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4431-FC52-40AF-80C4-938D13924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46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91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92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39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71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82F2-68AA-4EC6-B846-1209D955A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050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70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7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22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98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29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13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03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1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11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E9CBE-E246-4BA8-9A9C-426A06A26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917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07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75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96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66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19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93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5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5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EAE2-9EE4-498B-9838-F541B8738419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133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A2B18-C023-499D-9381-F61B28E05E82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8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7148B-7D40-4912-B436-C7E11B6A1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61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1864-C735-482A-A91D-AB07A8187D03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28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AABA-735A-44AD-8380-598E106842B2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65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946B-2993-4E86-8791-DA4EF6D2F4B6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804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DA3D-0C16-499D-92EA-8576C89D1504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901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89B7-B308-4040-8E7E-6BB13FADBF50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286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6815-9AD1-48BB-A05A-585B9814F2B6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697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FA28-5F4D-4598-A21B-10A6257CC65A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428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E919-8ADC-4A6C-889A-533FE877F461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614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4431-FC52-40AF-80C4-938D13924026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044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1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E424-6DC4-4C86-B485-4A87ACB4B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578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65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/>
              </a:solidFill>
              <a:latin typeface="Candara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36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62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01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86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91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79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19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38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28.05.2019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85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286000" y="0"/>
            <a:ext cx="76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2170113" y="2816225"/>
            <a:ext cx="217487" cy="211138"/>
            <a:chOff x="1367" y="1774"/>
            <a:chExt cx="137" cy="133"/>
          </a:xfrm>
        </p:grpSpPr>
        <p:pic>
          <p:nvPicPr>
            <p:cNvPr id="1035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1774"/>
              <a:ext cx="13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6" name="Text Box 5"/>
            <p:cNvSpPr txBox="1">
              <a:spLocks noChangeArrowheads="1"/>
            </p:cNvSpPr>
            <p:nvPr/>
          </p:nvSpPr>
          <p:spPr bwMode="auto">
            <a:xfrm>
              <a:off x="1388" y="1792"/>
              <a:ext cx="9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029" name="Oval 6"/>
          <p:cNvSpPr>
            <a:spLocks noChangeArrowheads="1"/>
          </p:cNvSpPr>
          <p:nvPr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600">
            <a:solidFill>
              <a:srgbClr val="307F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3DC51B1-0934-44EE-8E8E-1DEB28B58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4C71EC6-210F-42DE-9C53-41977AD35B3D}" type="datetimeFigureOut">
              <a:rPr lang="ru-RU" smtClean="0">
                <a:solidFill>
                  <a:srgbClr val="073E87"/>
                </a:solidFill>
                <a:latin typeface="Candara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28.05.2019</a:t>
            </a:fld>
            <a:endParaRPr lang="ru-RU">
              <a:solidFill>
                <a:srgbClr val="073E87"/>
              </a:solidFill>
              <a:latin typeface="Candar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>
              <a:solidFill>
                <a:srgbClr val="073E87"/>
              </a:solidFill>
              <a:latin typeface="Candar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19B0651-EE4F-4900-A07F-96A6BFA9D0F0}" type="slidenum">
              <a:rPr lang="ru-RU" smtClean="0">
                <a:solidFill>
                  <a:srgbClr val="073E87"/>
                </a:solidFill>
                <a:latin typeface="Candara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ru-RU">
              <a:solidFill>
                <a:srgbClr val="073E87"/>
              </a:solidFill>
              <a:latin typeface="Candara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9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8" r:id="rId1"/>
    <p:sldLayoutId id="2147486179" r:id="rId2"/>
    <p:sldLayoutId id="2147486180" r:id="rId3"/>
    <p:sldLayoutId id="2147486181" r:id="rId4"/>
    <p:sldLayoutId id="2147486182" r:id="rId5"/>
    <p:sldLayoutId id="2147486183" r:id="rId6"/>
    <p:sldLayoutId id="2147486184" r:id="rId7"/>
    <p:sldLayoutId id="2147486185" r:id="rId8"/>
    <p:sldLayoutId id="2147486186" r:id="rId9"/>
    <p:sldLayoutId id="2147486187" r:id="rId10"/>
    <p:sldLayoutId id="2147486188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27DB646-00ED-4C7C-9651-738C6B7DE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5" r:id="rId1"/>
    <p:sldLayoutId id="2147486086" r:id="rId2"/>
    <p:sldLayoutId id="2147486087" r:id="rId3"/>
    <p:sldLayoutId id="2147486088" r:id="rId4"/>
    <p:sldLayoutId id="2147486089" r:id="rId5"/>
    <p:sldLayoutId id="2147486090" r:id="rId6"/>
    <p:sldLayoutId id="2147486091" r:id="rId7"/>
    <p:sldLayoutId id="2147486092" r:id="rId8"/>
    <p:sldLayoutId id="2147486093" r:id="rId9"/>
    <p:sldLayoutId id="2147486094" r:id="rId10"/>
    <p:sldLayoutId id="21474860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935BEC7-71BA-4575-B1D9-10544FF02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652463" y="974725"/>
            <a:ext cx="4795837" cy="4795838"/>
            <a:chOff x="411" y="614"/>
            <a:chExt cx="3021" cy="3021"/>
          </a:xfrm>
        </p:grpSpPr>
        <p:pic>
          <p:nvPicPr>
            <p:cNvPr id="4106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614"/>
              <a:ext cx="3021" cy="3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79" cy="2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4099" name="AutoShape 4"/>
          <p:cNvSpPr>
            <a:spLocks noChangeArrowheads="1"/>
          </p:cNvSpPr>
          <p:nvPr/>
        </p:nvSpPr>
        <p:spPr bwMode="auto">
          <a:xfrm rot="-2160000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BDAB1">
                <a:alpha val="40033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 rot="2100000" flipH="1">
            <a:off x="5003800" y="938213"/>
            <a:ext cx="649288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7DEC9">
                <a:alpha val="20044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5E8353C-F83C-4565-BEDE-67FF4D58B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  <p:sldLayoutId id="2147486112" r:id="rId6"/>
    <p:sldLayoutId id="2147486113" r:id="rId7"/>
    <p:sldLayoutId id="2147486114" r:id="rId8"/>
    <p:sldLayoutId id="2147486115" r:id="rId9"/>
    <p:sldLayoutId id="2147486116" r:id="rId10"/>
    <p:sldLayoutId id="214748611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153C5E-41D6-40DD-B994-1A6F06C30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1" r:id="rId1"/>
    <p:sldLayoutId id="2147486122" r:id="rId2"/>
    <p:sldLayoutId id="2147486123" r:id="rId3"/>
    <p:sldLayoutId id="2147486118" r:id="rId4"/>
    <p:sldLayoutId id="2147486124" r:id="rId5"/>
    <p:sldLayoutId id="2147486119" r:id="rId6"/>
    <p:sldLayoutId id="2147486125" r:id="rId7"/>
    <p:sldLayoutId id="2147486126" r:id="rId8"/>
    <p:sldLayoutId id="2147486127" r:id="rId9"/>
    <p:sldLayoutId id="2147486120" r:id="rId10"/>
    <p:sldLayoutId id="21474861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4C71EC6-210F-42DE-9C53-41977AD35B3D}" type="datetimeFigureOut">
              <a:rPr lang="ru-RU" smtClean="0">
                <a:solidFill>
                  <a:srgbClr val="073E87"/>
                </a:solidFill>
                <a:latin typeface="Candara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28.05.2019</a:t>
            </a:fld>
            <a:endParaRPr lang="ru-RU">
              <a:solidFill>
                <a:srgbClr val="073E87"/>
              </a:solidFill>
              <a:latin typeface="Candar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>
              <a:solidFill>
                <a:srgbClr val="073E87"/>
              </a:solidFill>
              <a:latin typeface="Candar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19B0651-EE4F-4900-A07F-96A6BFA9D0F0}" type="slidenum">
              <a:rPr lang="ru-RU" smtClean="0">
                <a:solidFill>
                  <a:srgbClr val="073E87"/>
                </a:solidFill>
                <a:latin typeface="Candara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ru-RU">
              <a:solidFill>
                <a:srgbClr val="073E87"/>
              </a:solidFill>
              <a:latin typeface="Candara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9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0" r:id="rId1"/>
    <p:sldLayoutId id="2147486131" r:id="rId2"/>
    <p:sldLayoutId id="2147486132" r:id="rId3"/>
    <p:sldLayoutId id="2147486133" r:id="rId4"/>
    <p:sldLayoutId id="2147486134" r:id="rId5"/>
    <p:sldLayoutId id="2147486135" r:id="rId6"/>
    <p:sldLayoutId id="2147486136" r:id="rId7"/>
    <p:sldLayoutId id="2147486137" r:id="rId8"/>
    <p:sldLayoutId id="2147486138" r:id="rId9"/>
    <p:sldLayoutId id="2147486139" r:id="rId10"/>
    <p:sldLayoutId id="2147486140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4C71EC6-210F-42DE-9C53-41977AD35B3D}" type="datetimeFigureOut">
              <a:rPr lang="ru-RU" smtClean="0">
                <a:solidFill>
                  <a:srgbClr val="073E87"/>
                </a:solidFill>
                <a:latin typeface="Candara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28.05.2019</a:t>
            </a:fld>
            <a:endParaRPr lang="ru-RU">
              <a:solidFill>
                <a:srgbClr val="073E87"/>
              </a:solidFill>
              <a:latin typeface="Candar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>
              <a:solidFill>
                <a:srgbClr val="073E87"/>
              </a:solidFill>
              <a:latin typeface="Candar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19B0651-EE4F-4900-A07F-96A6BFA9D0F0}" type="slidenum">
              <a:rPr lang="ru-RU" smtClean="0">
                <a:solidFill>
                  <a:srgbClr val="073E87"/>
                </a:solidFill>
                <a:latin typeface="Candara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ru-RU">
              <a:solidFill>
                <a:srgbClr val="073E87"/>
              </a:solidFill>
              <a:latin typeface="Candara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9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2" r:id="rId1"/>
    <p:sldLayoutId id="2147486143" r:id="rId2"/>
    <p:sldLayoutId id="2147486144" r:id="rId3"/>
    <p:sldLayoutId id="2147486145" r:id="rId4"/>
    <p:sldLayoutId id="2147486146" r:id="rId5"/>
    <p:sldLayoutId id="2147486147" r:id="rId6"/>
    <p:sldLayoutId id="2147486148" r:id="rId7"/>
    <p:sldLayoutId id="2147486149" r:id="rId8"/>
    <p:sldLayoutId id="2147486150" r:id="rId9"/>
    <p:sldLayoutId id="2147486151" r:id="rId10"/>
    <p:sldLayoutId id="2147486152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153C5E-41D6-40DD-B994-1A6F06C3063F}" type="slidenum">
              <a:rPr lang="ru-RU">
                <a:solidFill>
                  <a:srgbClr val="31B6F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31B6FD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6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4" r:id="rId1"/>
    <p:sldLayoutId id="2147486155" r:id="rId2"/>
    <p:sldLayoutId id="2147486156" r:id="rId3"/>
    <p:sldLayoutId id="2147486157" r:id="rId4"/>
    <p:sldLayoutId id="2147486158" r:id="rId5"/>
    <p:sldLayoutId id="2147486159" r:id="rId6"/>
    <p:sldLayoutId id="2147486160" r:id="rId7"/>
    <p:sldLayoutId id="2147486161" r:id="rId8"/>
    <p:sldLayoutId id="2147486162" r:id="rId9"/>
    <p:sldLayoutId id="2147486163" r:id="rId10"/>
    <p:sldLayoutId id="21474861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>
                <a:solidFill>
                  <a:prstClr val="black"/>
                </a:solidFill>
                <a:latin typeface="Candara"/>
                <a:ea typeface="+mn-e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4C71EC6-210F-42DE-9C53-41977AD35B3D}" type="datetimeFigureOut">
              <a:rPr lang="ru-RU" smtClean="0">
                <a:solidFill>
                  <a:srgbClr val="073E87"/>
                </a:solidFill>
                <a:latin typeface="Candara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28.05.2019</a:t>
            </a:fld>
            <a:endParaRPr lang="ru-RU">
              <a:solidFill>
                <a:srgbClr val="073E87"/>
              </a:solidFill>
              <a:latin typeface="Candara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>
              <a:solidFill>
                <a:srgbClr val="073E87"/>
              </a:solidFill>
              <a:latin typeface="Candara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19B0651-EE4F-4900-A07F-96A6BFA9D0F0}" type="slidenum">
              <a:rPr lang="ru-RU" smtClean="0">
                <a:solidFill>
                  <a:srgbClr val="073E87"/>
                </a:solidFill>
                <a:latin typeface="Candara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ru-RU">
              <a:solidFill>
                <a:srgbClr val="073E87"/>
              </a:solidFill>
              <a:latin typeface="Candara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6" r:id="rId1"/>
    <p:sldLayoutId id="2147486167" r:id="rId2"/>
    <p:sldLayoutId id="2147486168" r:id="rId3"/>
    <p:sldLayoutId id="2147486169" r:id="rId4"/>
    <p:sldLayoutId id="2147486170" r:id="rId5"/>
    <p:sldLayoutId id="2147486171" r:id="rId6"/>
    <p:sldLayoutId id="2147486172" r:id="rId7"/>
    <p:sldLayoutId id="2147486173" r:id="rId8"/>
    <p:sldLayoutId id="2147486174" r:id="rId9"/>
    <p:sldLayoutId id="2147486175" r:id="rId10"/>
    <p:sldLayoutId id="2147486176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3" Type="http://schemas.openxmlformats.org/officeDocument/2006/relationships/image" Target="../media/image9.emf"/><Relationship Id="rId21" Type="http://schemas.openxmlformats.org/officeDocument/2006/relationships/image" Target="../media/image27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" Type="http://schemas.openxmlformats.org/officeDocument/2006/relationships/image" Target="../media/image8.jpeg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24" Type="http://schemas.openxmlformats.org/officeDocument/2006/relationships/image" Target="../media/image30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e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43.emf"/><Relationship Id="rId11" Type="http://schemas.openxmlformats.org/officeDocument/2006/relationships/image" Target="../media/image46.emf"/><Relationship Id="rId5" Type="http://schemas.openxmlformats.org/officeDocument/2006/relationships/image" Target="../media/image42.emf"/><Relationship Id="rId10" Type="http://schemas.openxmlformats.org/officeDocument/2006/relationships/image" Target="../media/image13.emf"/><Relationship Id="rId4" Type="http://schemas.openxmlformats.org/officeDocument/2006/relationships/image" Target="../media/image41.e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95536" y="2492896"/>
            <a:ext cx="82089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3200" dirty="0" smtClean="0"/>
              <a:t>Информационная безопасность ПД детей – «</a:t>
            </a:r>
            <a:r>
              <a:rPr lang="ru-RU" sz="3200" dirty="0" err="1" smtClean="0"/>
              <a:t>Гайджет</a:t>
            </a:r>
            <a:r>
              <a:rPr lang="ru-RU" sz="3200" dirty="0" smtClean="0"/>
              <a:t> в детском лагере» .</a:t>
            </a:r>
            <a:endParaRPr lang="ru-RU" sz="3200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25438" y="4875213"/>
            <a:ext cx="77724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Microsoft YaHei" charset="-122"/>
              </a:rPr>
              <a:t>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949280"/>
            <a:ext cx="3347864" cy="908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356876"/>
              </p:ext>
            </p:extLst>
          </p:nvPr>
        </p:nvGraphicFramePr>
        <p:xfrm>
          <a:off x="611560" y="2099756"/>
          <a:ext cx="7859216" cy="420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126876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ru-RU" sz="2400" b="1" dirty="0" smtClean="0">
                <a:ln/>
                <a:solidFill>
                  <a:schemeClr val="tx1"/>
                </a:solidFill>
                <a:latin typeface="Times New Roman"/>
                <a:ea typeface="Times New Roman"/>
              </a:rPr>
              <a:t>Достигнутые показатели в 2018 году по проведению мероприятий в отношении несовершеннолетних:</a:t>
            </a:r>
            <a:endParaRPr lang="ru-RU" sz="2400" dirty="0">
              <a:ln/>
              <a:solidFill>
                <a:schemeClr val="tx1"/>
              </a:solidFill>
              <a:latin typeface="Constantia" pitchFamily="16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8982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58111388"/>
              </p:ext>
            </p:extLst>
          </p:nvPr>
        </p:nvGraphicFramePr>
        <p:xfrm>
          <a:off x="611560" y="2099756"/>
          <a:ext cx="7859216" cy="420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126876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ru-RU" sz="2400" b="1" dirty="0" smtClean="0">
                <a:ln/>
                <a:solidFill>
                  <a:schemeClr val="tx1"/>
                </a:solidFill>
                <a:latin typeface="Times New Roman"/>
                <a:ea typeface="Times New Roman"/>
              </a:rPr>
              <a:t>Достигнутые показатели в 2018 году по проведению мероприятий в отношении несовершеннолетних:</a:t>
            </a:r>
            <a:endParaRPr lang="ru-RU" sz="2400" dirty="0">
              <a:ln/>
              <a:solidFill>
                <a:schemeClr val="tx1"/>
              </a:solidFill>
              <a:latin typeface="Constantia" pitchFamily="16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670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76062265"/>
              </p:ext>
            </p:extLst>
          </p:nvPr>
        </p:nvGraphicFramePr>
        <p:xfrm>
          <a:off x="611560" y="2099756"/>
          <a:ext cx="7859216" cy="420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126876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ru-RU" sz="2400" b="1" dirty="0" smtClean="0">
                <a:ln/>
                <a:solidFill>
                  <a:schemeClr val="tx1"/>
                </a:solidFill>
                <a:latin typeface="Times New Roman"/>
                <a:ea typeface="Times New Roman"/>
              </a:rPr>
              <a:t>Достигнутые показатели в 2018 году по проведению мероприятий в отношении несовершеннолетних:</a:t>
            </a:r>
            <a:endParaRPr lang="ru-RU" sz="2400" dirty="0">
              <a:ln/>
              <a:solidFill>
                <a:schemeClr val="tx1"/>
              </a:solidFill>
              <a:latin typeface="Constantia" pitchFamily="16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4966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74496236"/>
              </p:ext>
            </p:extLst>
          </p:nvPr>
        </p:nvGraphicFramePr>
        <p:xfrm>
          <a:off x="611560" y="2099756"/>
          <a:ext cx="7859216" cy="420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126876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ru-RU" sz="2400" b="1" dirty="0" smtClean="0">
                <a:ln/>
                <a:solidFill>
                  <a:schemeClr val="tx1"/>
                </a:solidFill>
                <a:latin typeface="Times New Roman"/>
                <a:ea typeface="Times New Roman"/>
              </a:rPr>
              <a:t>Достигнутые показатели в 2018 году по проведению мероприятий в отношении несовершеннолетних:</a:t>
            </a:r>
            <a:endParaRPr lang="ru-RU" sz="2400" dirty="0">
              <a:ln/>
              <a:solidFill>
                <a:schemeClr val="tx1"/>
              </a:solidFill>
              <a:latin typeface="Constantia" pitchFamily="16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4286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48817675"/>
              </p:ext>
            </p:extLst>
          </p:nvPr>
        </p:nvGraphicFramePr>
        <p:xfrm>
          <a:off x="611560" y="2099756"/>
          <a:ext cx="7859216" cy="420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126876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ru-RU" sz="2400" b="1" dirty="0" smtClean="0">
                <a:ln/>
                <a:solidFill>
                  <a:schemeClr val="tx1"/>
                </a:solidFill>
                <a:latin typeface="Times New Roman"/>
                <a:ea typeface="Times New Roman"/>
              </a:rPr>
              <a:t>Достигнутые показатели в 2018 году по проведению мероприятий в отношении несовершеннолетних:</a:t>
            </a:r>
            <a:endParaRPr lang="ru-RU" sz="2400" dirty="0">
              <a:ln/>
              <a:solidFill>
                <a:schemeClr val="tx1"/>
              </a:solidFill>
              <a:latin typeface="Constantia" pitchFamily="16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3155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0888260"/>
              </p:ext>
            </p:extLst>
          </p:nvPr>
        </p:nvGraphicFramePr>
        <p:xfrm>
          <a:off x="611560" y="2099756"/>
          <a:ext cx="7859216" cy="420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126876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ru-RU" sz="2400" b="1" dirty="0" smtClean="0">
                <a:ln/>
                <a:solidFill>
                  <a:schemeClr val="tx1"/>
                </a:solidFill>
                <a:latin typeface="Times New Roman"/>
                <a:ea typeface="Times New Roman"/>
              </a:rPr>
              <a:t>Достигнутые показатели в 2018 году по проведению мероприятий в отношении несовершеннолетних:</a:t>
            </a:r>
            <a:endParaRPr lang="ru-RU" sz="2400" dirty="0">
              <a:ln/>
              <a:solidFill>
                <a:schemeClr val="tx1"/>
              </a:solidFill>
              <a:latin typeface="Constantia" pitchFamily="16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8369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29409511"/>
              </p:ext>
            </p:extLst>
          </p:nvPr>
        </p:nvGraphicFramePr>
        <p:xfrm>
          <a:off x="601216" y="2099757"/>
          <a:ext cx="7859216" cy="418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126876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ru-RU" sz="2400" b="1" dirty="0" smtClean="0">
                <a:ln/>
                <a:solidFill>
                  <a:schemeClr val="tx1"/>
                </a:solidFill>
                <a:latin typeface="Times New Roman"/>
                <a:ea typeface="Times New Roman"/>
              </a:rPr>
              <a:t>Достигнутые показатели в 2018 году по проведению мероприятий в отношении несовершеннолетних:</a:t>
            </a:r>
            <a:endParaRPr lang="ru-RU" sz="2400" dirty="0">
              <a:ln/>
              <a:solidFill>
                <a:schemeClr val="tx1"/>
              </a:solidFill>
              <a:latin typeface="Constantia" pitchFamily="16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4407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37115367"/>
              </p:ext>
            </p:extLst>
          </p:nvPr>
        </p:nvGraphicFramePr>
        <p:xfrm>
          <a:off x="601216" y="2099757"/>
          <a:ext cx="7859216" cy="418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126876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ru-RU" sz="2400" b="1" dirty="0" smtClean="0">
                <a:ln/>
                <a:solidFill>
                  <a:schemeClr val="tx1"/>
                </a:solidFill>
                <a:latin typeface="Times New Roman"/>
                <a:ea typeface="Times New Roman"/>
              </a:rPr>
              <a:t>Достигнутые показатели в 2018 году по проведению мероприятий в отношении несовершеннолетних:</a:t>
            </a:r>
            <a:endParaRPr lang="ru-RU" sz="2400" dirty="0">
              <a:ln/>
              <a:solidFill>
                <a:schemeClr val="tx1"/>
              </a:solidFill>
              <a:latin typeface="Constantia" pitchFamily="16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550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dirty="0" smtClean="0"/>
              <a:t>Мероприятия по обеспечению </a:t>
            </a:r>
            <a:r>
              <a:rPr lang="ru-RU" sz="1600" dirty="0"/>
              <a:t>максимального охвата детской аудитории при проведении профилактических мероприятий в сфере защиты персональных </a:t>
            </a:r>
            <a:r>
              <a:rPr lang="ru-RU" sz="1600" dirty="0" smtClean="0"/>
              <a:t>данных на 2019 год.</a:t>
            </a:r>
            <a:endParaRPr lang="ru-RU" sz="1600" dirty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5" y="1412776"/>
            <a:ext cx="8105527" cy="428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Участие </a:t>
            </a:r>
            <a:r>
              <a:rPr lang="ru-RU" sz="1600" dirty="0">
                <a:solidFill>
                  <a:schemeClr val="tx1"/>
                </a:solidFill>
              </a:rPr>
              <a:t>Управления в проводимых внеклассных занятиях проводимых образовательными организациями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Участие </a:t>
            </a:r>
            <a:r>
              <a:rPr lang="ru-RU" sz="1600" dirty="0">
                <a:solidFill>
                  <a:schemeClr val="tx1"/>
                </a:solidFill>
              </a:rPr>
              <a:t>управления в образовательно-выставочных проектах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Проведение </a:t>
            </a:r>
            <a:r>
              <a:rPr lang="ru-RU" sz="1600" dirty="0">
                <a:solidFill>
                  <a:schemeClr val="tx1"/>
                </a:solidFill>
              </a:rPr>
              <a:t>дистанционных уроков для несовершеннолетних, преподавательского состава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О </a:t>
            </a:r>
            <a:r>
              <a:rPr lang="ru-RU" sz="1600" dirty="0">
                <a:solidFill>
                  <a:schemeClr val="tx1"/>
                </a:solidFill>
              </a:rPr>
              <a:t>распространении среди образовательных </a:t>
            </a:r>
            <a:r>
              <a:rPr lang="ru-RU" sz="1600" dirty="0" smtClean="0">
                <a:solidFill>
                  <a:schemeClr val="tx1"/>
                </a:solidFill>
              </a:rPr>
              <a:t>учреждений информации </a:t>
            </a:r>
            <a:r>
              <a:rPr lang="ru-RU" sz="1600" dirty="0">
                <a:solidFill>
                  <a:schemeClr val="tx1"/>
                </a:solidFill>
              </a:rPr>
              <a:t>о необходимости бережного отношения к персональным данным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   Проведение конкурса по тематике персональные данные среди несовершеннолетних;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 - Проведение совместной работы направленной на увеличение </a:t>
            </a:r>
            <a:r>
              <a:rPr lang="ru-RU" sz="1600" dirty="0" smtClean="0">
                <a:solidFill>
                  <a:schemeClr val="tx1"/>
                </a:solidFill>
              </a:rPr>
              <a:t>  охвата </a:t>
            </a:r>
            <a:r>
              <a:rPr lang="ru-RU" sz="1600" dirty="0">
                <a:solidFill>
                  <a:schemeClr val="tx1"/>
                </a:solidFill>
              </a:rPr>
              <a:t>несовершеннолетних осведомленных о необходимости защиты персональных </a:t>
            </a:r>
            <a:r>
              <a:rPr lang="ru-RU" sz="1600" dirty="0" smtClean="0">
                <a:solidFill>
                  <a:schemeClr val="tx1"/>
                </a:solidFill>
              </a:rPr>
              <a:t>данных. 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971600" y="0"/>
            <a:ext cx="7499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6" charset="0"/>
                <a:ea typeface="Microsoft YaHei" charset="-122"/>
              </a:rPr>
              <a:t>Цель работы  Управления с несовершеннолетними</a:t>
            </a:r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203174" y="1614127"/>
            <a:ext cx="405482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18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257997" y="4149080"/>
            <a:ext cx="45720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100000"/>
              <a:buFontTx/>
              <a:buNone/>
            </a:pPr>
            <a:endParaRPr lang="ru-RU" altLang="ru-RU" sz="1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416233"/>
              </p:ext>
            </p:extLst>
          </p:nvPr>
        </p:nvGraphicFramePr>
        <p:xfrm>
          <a:off x="5292080" y="3103840"/>
          <a:ext cx="2448272" cy="951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/>
                <a:gridCol w="1224136"/>
              </a:tblGrid>
              <a:tr h="951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449263" eaLnBrk="1" fontAlgn="base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lang="ru-RU" alt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05772"/>
              </p:ext>
            </p:extLst>
          </p:nvPr>
        </p:nvGraphicFramePr>
        <p:xfrm>
          <a:off x="755576" y="2140787"/>
          <a:ext cx="7776864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6864"/>
              </a:tblGrid>
              <a:tr h="172026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-доведение до несовершеннолетних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необходимости бережного отношения с личной информацией, сведениях о третьих лицах;</a:t>
                      </a:r>
                    </a:p>
                    <a:p>
                      <a:pPr algn="just"/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- уяснение основных понятий личной информационной безопасности несовершеннолетних при общении со сверстниками, третьими</a:t>
                      </a:r>
                      <a:r>
                        <a:rPr lang="ru-RU" baseline="0" dirty="0" smtClean="0">
                          <a:latin typeface="Calibri" pitchFamily="34" charset="0"/>
                          <a:cs typeface="Calibri" pitchFamily="34" charset="0"/>
                        </a:rPr>
                        <a:t> лицами, а также обеспечение личной безопасности при общении в сети интернет, социальных сетях.</a:t>
                      </a:r>
                      <a:r>
                        <a:rPr lang="ru-RU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671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пропаганда образа жизни, направленного на ответственное отношение к личным данным, среди несовершеннолетних; повышение качества образовательного аспекта в области персональных данных путем развития неформального и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информального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(самостоятельного) образования.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033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971600" y="0"/>
            <a:ext cx="74993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6" charset="0"/>
                <a:ea typeface="Microsoft YaHei" charset="-122"/>
              </a:rPr>
              <a:t>Цель работы  Управления с несовершеннолетними</a:t>
            </a:r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203174" y="1614127"/>
            <a:ext cx="405482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18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257997" y="4149080"/>
            <a:ext cx="45720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SzPct val="100000"/>
              <a:buFontTx/>
              <a:buNone/>
            </a:pPr>
            <a:endParaRPr lang="ru-RU" altLang="ru-RU" sz="1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21084"/>
              </p:ext>
            </p:extLst>
          </p:nvPr>
        </p:nvGraphicFramePr>
        <p:xfrm>
          <a:off x="5292080" y="3103840"/>
          <a:ext cx="2448272" cy="951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/>
                <a:gridCol w="1224136"/>
              </a:tblGrid>
              <a:tr h="9513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defTabSz="449263" eaLnBrk="1" fontAlgn="base" hangingPunct="1"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lang="ru-RU" altLang="ru-RU" sz="2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49447"/>
              </p:ext>
            </p:extLst>
          </p:nvPr>
        </p:nvGraphicFramePr>
        <p:xfrm>
          <a:off x="755576" y="2140787"/>
          <a:ext cx="7776864" cy="35063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6864"/>
              </a:tblGrid>
              <a:tr h="148064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Основными формами реализации указанных задач является проведение в образовательных организациях «открытых» уроков, тренингов, тематических конкурсов, направленных на безопасное использование личных данных, разработка учебно-методических материалов и пособий, проведение рабочих обучающих семинаров с преподавательским составом, создание тематических роликов социальной рекламы и их трансляция на детских и молодежных телевизионных каналах, проведение в детских оздоровительных лагерях тематических смен, посвященных вопросам защиты персональных данных.</a:t>
                      </a:r>
                      <a:endParaRPr kumimoji="0"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76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C5BA63A9-5833-4A00-8AFB-50B4A063EC50}"/>
              </a:ext>
            </a:extLst>
          </p:cNvPr>
          <p:cNvSpPr/>
          <p:nvPr/>
        </p:nvSpPr>
        <p:spPr>
          <a:xfrm>
            <a:off x="6333141" y="1260848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ОНЛАЙН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-ИГРЫ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128E2EB-D476-43EF-9E1F-B22A55DFE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48" y="1677112"/>
            <a:ext cx="1776400" cy="133024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23325D91-EFAD-4038-B739-4B65AAD2E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268" y="1701691"/>
            <a:ext cx="332891" cy="3331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1571E8B6-BFF7-4320-947F-67E478AF7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116" y="2468392"/>
            <a:ext cx="334316" cy="33457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C0ACA862-07B1-4B9E-84D7-CCBCF3133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76672"/>
            <a:ext cx="961538" cy="147744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D6620169-5B05-4EB1-8521-9D902F76C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120" y="3565153"/>
            <a:ext cx="661286" cy="657414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5963D889-6089-4E88-A265-5A60D18DC67C}"/>
              </a:ext>
            </a:extLst>
          </p:cNvPr>
          <p:cNvSpPr/>
          <p:nvPr/>
        </p:nvSpPr>
        <p:spPr>
          <a:xfrm>
            <a:off x="6581580" y="3079363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СОЦИАЛЬНЫЕ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СЕТИ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1E70794D-EFD8-4E89-B217-BEDC85310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9066" y="4034622"/>
            <a:ext cx="761942" cy="76253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974E96DD-A24A-4554-B8F1-D7FA933A33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6788" y="3559754"/>
            <a:ext cx="761941" cy="76253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FAB5AE0E-8FE6-4D2E-8D73-C7D1A63337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8472" y="4029085"/>
            <a:ext cx="585945" cy="586398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E59EA29F-2027-4879-B805-AF235AE57AB5}"/>
              </a:ext>
            </a:extLst>
          </p:cNvPr>
          <p:cNvSpPr/>
          <p:nvPr/>
        </p:nvSpPr>
        <p:spPr>
          <a:xfrm>
            <a:off x="6316865" y="4931876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САЙТЫ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ЗНАКОМСТВ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946EB4D5-754E-48CC-A2C7-4DC8981A9D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9188" y="5932635"/>
            <a:ext cx="320513" cy="301320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5D5D3AB2-1F69-401C-8536-5822F5D37748}"/>
              </a:ext>
            </a:extLst>
          </p:cNvPr>
          <p:cNvSpPr/>
          <p:nvPr/>
        </p:nvSpPr>
        <p:spPr>
          <a:xfrm>
            <a:off x="3007148" y="5708176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МОБИЛЬНЫЕ 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ПРИЛОЖЕНИЯ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2333ED73-8EAA-47C2-BE82-9ED3C8B7BB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8884" y="5539124"/>
            <a:ext cx="531882" cy="5322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93A74919-9F5B-44FD-8255-2827733FBE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3703" y="5869892"/>
            <a:ext cx="596237" cy="59669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07437E0-257D-4362-A55F-E452A14012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75582" y="5364351"/>
            <a:ext cx="880460" cy="662804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B28215F6-6CF4-4624-8771-8A804B665D4A}"/>
              </a:ext>
            </a:extLst>
          </p:cNvPr>
          <p:cNvSpPr/>
          <p:nvPr/>
        </p:nvSpPr>
        <p:spPr>
          <a:xfrm>
            <a:off x="891358" y="4941168"/>
            <a:ext cx="1914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ВИДЕОХОСТИНГИ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278E0C3D-BC7D-4C0D-B0AB-FA1EA2B995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8179" y="5382508"/>
            <a:ext cx="1340200" cy="100806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6F05C872-EF36-478A-88D4-8B5DBE2A69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3648" y="5650277"/>
            <a:ext cx="570998" cy="5647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E3652E3B-7EDE-466A-9858-385378E011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0054" y="2725925"/>
            <a:ext cx="963594" cy="1790913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DADF8184-1688-4ECD-B522-127D52B9F9BD}"/>
              </a:ext>
            </a:extLst>
          </p:cNvPr>
          <p:cNvSpPr/>
          <p:nvPr/>
        </p:nvSpPr>
        <p:spPr>
          <a:xfrm>
            <a:off x="1696917" y="3125529"/>
            <a:ext cx="963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УМНЫЕ 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ЧАСЫ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C125455B-ACE4-44EF-B5C2-034B4C91EF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7342" y="3482206"/>
            <a:ext cx="436266" cy="411654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65D5F35A-1629-4AEE-89A1-4A58C9F4DE9B}"/>
              </a:ext>
            </a:extLst>
          </p:cNvPr>
          <p:cNvSpPr/>
          <p:nvPr/>
        </p:nvSpPr>
        <p:spPr>
          <a:xfrm>
            <a:off x="928280" y="1275907"/>
            <a:ext cx="1699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ОК, ГУГЛ… 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СИРИ, СКАЖИ…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CC3DBAF-61D0-4896-AC2D-545DAC1BDD0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6697" y="714025"/>
            <a:ext cx="906135" cy="90683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865CAE76-B346-412C-B850-D2CC226A57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3830" y="807654"/>
            <a:ext cx="437063" cy="70956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99CE3BD1-D0C7-4D73-9DBC-70A8067D19DE}"/>
              </a:ext>
            </a:extLst>
          </p:cNvPr>
          <p:cNvSpPr/>
          <p:nvPr/>
        </p:nvSpPr>
        <p:spPr>
          <a:xfrm>
            <a:off x="4572000" y="476672"/>
            <a:ext cx="2103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БИОМЕТРИЧЕСКАЯ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ИДЕНТИФИКАЦИЯ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527D6119-4BF7-4DA3-80F0-932054810F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0873" y="548680"/>
            <a:ext cx="7695953" cy="823473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74337EC8-0037-4CCD-847E-26097FD69B7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73164" y="-366968"/>
            <a:ext cx="2641800" cy="264384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74337EC8-0037-4CCD-847E-26097FD69B7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73164" y="-366968"/>
            <a:ext cx="2641800" cy="264384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EE62486-6D3C-440C-98BE-AD04A71AA4C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57479" y="5591640"/>
            <a:ext cx="1000388" cy="21578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F532FD9-0EB4-4E73-822B-9BE58A5A15C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86073" y="5582382"/>
            <a:ext cx="1000388" cy="19148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DC6FB18-70A2-4023-A2AC-2E146EB1B90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97127" y="5879615"/>
            <a:ext cx="502948" cy="103736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946EB4D5-754E-48CC-A2C7-4DC8981A9D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1588" y="6085035"/>
            <a:ext cx="320513" cy="3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95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301 L -0.00122 0.00324 C -0.0007 -0.00023 -0.00017 -0.0037 0.00035 -0.00717 C 0.00052 -0.0081 0.00087 -0.00926 0.00121 -0.01041 C 0.00173 -0.01157 0.00243 -0.0125 0.00295 -0.01389 C 0.0033 -0.01481 0.00312 -0.01643 0.00382 -0.01713 C 0.00521 -0.01898 0.00885 -0.02152 0.00885 -0.02129 C 0.01389 -0.02129 0.01892 -0.02106 0.02396 -0.0206 C 0.025 -0.02037 0.02621 -0.0199 0.02726 -0.01944 C 0.02899 -0.01851 0.03125 -0.01551 0.03229 -0.01389 C 0.03298 -0.01273 0.03333 -0.01134 0.03403 -0.01041 C 0.03472 -0.00949 0.03559 -0.00902 0.03646 -0.0081 C 0.0368 -0.00717 0.03663 -0.00555 0.03733 -0.00486 C 0.03871 -0.00301 0.04236 -0.00023 0.04236 -3.7037E-6 C 0.04323 0.00278 0.04358 0.00394 0.0441 0.00741 C 0.04444 0.00973 0.04462 0.01204 0.04496 0.01436 C 0.04705 0.00579 0.0441 0.01621 0.04739 0.00741 C 0.04809 0.00579 0.04844 0.00371 0.04913 0.00186 C 0.05069 -0.00185 0.05364 -0.00578 0.0566 -0.00717 L 0.0592 -0.0081 C 0.06285 -0.00787 0.06667 -0.00879 0.07014 -0.00717 C 0.07222 -0.00601 0.07344 -0.00254 0.07517 -0.00023 L 0.0776 0.00301 C 0.07847 0.00417 0.07951 0.0051 0.08021 0.00649 C 0.08108 0.00834 0.08194 0.00996 0.08264 0.01204 C 0.08698 0.02454 0.08212 0.01412 0.08611 0.02199 C 0.08663 0.02732 0.08663 0.02871 0.08767 0.03334 C 0.08854 0.0375 0.08871 0.03635 0.08941 0.04121 C 0.08976 0.04375 0.08993 0.0463 0.09028 0.04908 C 0.09045 0.06088 0.09062 0.07292 0.09114 0.08496 C 0.09132 0.09236 0.09149 0.09815 0.09271 0.1051 C 0.09288 0.10625 0.09305 0.10741 0.09358 0.10834 C 0.09427 0.10949 0.09531 0.10996 0.09618 0.11065 C 0.09635 0.10949 0.0967 0.10857 0.09687 0.10741 C 0.09739 0.1051 0.09705 0.10278 0.09774 0.1007 C 0.09861 0.09815 0.1 0.09607 0.10121 0.09375 C 0.10173 0.09283 0.10208 0.09144 0.10278 0.09051 C 0.10364 0.08936 0.10469 0.08843 0.10538 0.08704 C 0.10625 0.08542 0.10694 0.08334 0.10781 0.08149 C 0.10833 0.08033 0.10885 0.07917 0.10955 0.07824 C 0.11024 0.07732 0.11128 0.07686 0.11198 0.07593 C 0.11371 0.07408 0.11493 0.0713 0.11719 0.07037 C 0.11927 0.06922 0.1217 0.06899 0.12378 0.06806 L 0.12639 0.0669 C 0.12795 0.0676 0.12986 0.06783 0.13142 0.06922 L 0.13646 0.07361 C 0.13767 0.07616 0.13802 0.07755 0.13976 0.0794 C 0.14062 0.0801 0.14149 0.08079 0.14236 0.08149 C 0.1434 0.0838 0.14496 0.08565 0.14566 0.0882 C 0.14601 0.08936 0.14618 0.09051 0.14653 0.09167 C 0.14687 0.09283 0.14774 0.09375 0.14809 0.09491 C 0.14913 0.09746 0.14948 0.10162 0.14983 0.10394 C 0.15121 0.11227 0.15104 0.11065 0.15243 0.11621 C 0.1533 0.12894 0.1533 0.12454 0.1533 0.12986 " pathEditMode="relative" rAng="0" ptsTypes="AAAAAAAAAAAAAAAAAAAAAAAAAAAAAAAAAAAAAAAAAAAAAAAAAAAAAA">
                                      <p:cBhvr>
                                        <p:cTn id="46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093 L 0.00226 0.00116 C 0.00348 -0.00671 0.00487 -0.0088 0.00313 -0.01574 C 0.00278 -0.01713 0.00191 -0.01806 0.00139 -0.01921 C -4.44444E-6 -0.02639 0.00157 -0.0213 -0.00191 -0.02708 C -0.00486 -0.03171 -0.00208 -0.02963 -0.00625 -0.03148 C -0.00711 -0.03218 -0.00781 -0.03333 -0.00868 -0.0338 C -0.01093 -0.03472 -0.01545 -0.03588 -0.01545 -0.03565 C -0.01944 -0.03565 -0.02326 -0.03565 -0.02725 -0.03472 C -0.02899 -0.03449 -0.03229 -0.03264 -0.03229 -0.03241 C -0.03402 -0.03032 -0.03663 -0.02894 -0.03732 -0.02593 L -0.03906 -0.01921 C -0.03923 -0.01806 -0.03958 -0.0169 -0.03975 -0.01574 L -0.04149 -0.00695 C -0.04184 -0.00162 -0.04166 0.0037 -0.04236 0.0088 C -0.04253 0.01042 -0.04305 0.00579 -0.04322 0.0044 C -0.04513 -0.03634 -0.04236 -0.01644 -0.04496 -0.0338 C -0.04513 -0.04051 -0.04513 -0.04722 -0.04566 -0.05394 C -0.046 -0.05695 -0.04739 -0.06273 -0.04739 -0.0625 C -0.04791 -0.06829 -0.04809 -0.07222 -0.04913 -0.07732 C -0.0493 -0.07847 -0.04965 -0.07963 -0.05 -0.08079 C -0.05034 -0.08241 -0.05086 -0.08681 -0.05156 -0.08866 C -0.05538 -0.09861 -0.05104 -0.08333 -0.05503 -0.09745 C -0.05555 -0.09954 -0.05642 -0.10556 -0.05833 -0.10764 C -0.05902 -0.10833 -0.06006 -0.10833 -0.06093 -0.1088 C -0.06458 -0.11366 -0.06197 -0.11134 -0.06666 -0.1132 C -0.0684 -0.11389 -0.07187 -0.11551 -0.07187 -0.11528 C -0.07656 -0.11458 -0.08142 -0.11435 -0.08611 -0.1132 C -0.08836 -0.1125 -0.08923 -0.10972 -0.09027 -0.10764 C -0.09548 -0.09792 -0.09062 -0.10764 -0.09444 -0.09977 C -0.09479 -0.09792 -0.09513 -0.09236 -0.09531 -0.09421 C -0.09618 -0.10046 -0.09479 -0.10718 -0.09618 -0.1132 C -0.09791 -0.12107 -0.10034 -0.11875 -0.10381 -0.12107 C -0.10468 -0.12153 -0.10538 -0.12245 -0.10625 -0.12315 C -0.11597 -0.12269 -0.12187 -0.12685 -0.12812 -0.11991 C -0.12899 -0.11898 -0.12986 -0.11759 -0.13072 -0.11644 C -0.1309 -0.11551 -0.13107 -0.11412 -0.13142 -0.1132 C -0.13246 -0.11088 -0.1342 -0.10903 -0.13489 -0.10648 C -0.13645 -0.1 -0.13663 -0.10046 -0.13732 -0.09421 C -0.1375 -0.09375 -0.13732 -0.09329 -0.13732 -0.09306 " pathEditMode="relative" rAng="0" ptsTypes="AAAAAAAAAAAAAAAAAAAAAAAAAAAAAAAAAAAAAAAA">
                                      <p:cBhvr>
                                        <p:cTn id="58" dur="1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585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4375 L -0.01841 0.01597 C -0.02223 0.00972 -0.0283 0.00671 -0.03438 0.00671 C -0.04132 0.00671 -0.04705 0.00972 -0.05087 0.01597 L -0.06962 0.04375 " pathEditMode="relative" rAng="0" ptsTypes="AAAAA">
                                      <p:cBhvr>
                                        <p:cTn id="102" dur="9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4375 L -0.01841 0.01597 C -0.02223 0.00972 -0.0283 0.00671 -0.03438 0.00671 C -0.04132 0.00671 -0.04705 0.00972 -0.05087 0.01597 L -0.06962 0.04375 " pathEditMode="relative" rAng="0" ptsTypes="AAAAA">
                                      <p:cBhvr>
                                        <p:cTn id="250" dur="9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6" grpId="0"/>
      <p:bldP spid="48" grpId="0"/>
      <p:bldP spid="52" grpId="0"/>
      <p:bldP spid="56" grpId="0"/>
      <p:bldP spid="58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D80F29E-F8EB-4CCD-A010-78A2730CC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260648"/>
            <a:ext cx="2933697" cy="28083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0D2588-255F-420E-ABE7-855CB9836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2558"/>
            <a:ext cx="2933697" cy="28083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9F3CB47-94FE-4574-B33E-901652BCD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60648"/>
            <a:ext cx="2933697" cy="28083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D5A3B8E-0979-433F-BF0E-E7CD78FD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136" y="3140968"/>
            <a:ext cx="2933697" cy="28083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66178DD-8372-49D0-BC4D-0E8771D39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48679"/>
            <a:ext cx="1952282" cy="174081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48C189E-60A9-45C9-BE60-378C391E639E}"/>
              </a:ext>
            </a:extLst>
          </p:cNvPr>
          <p:cNvSpPr/>
          <p:nvPr/>
        </p:nvSpPr>
        <p:spPr>
          <a:xfrm>
            <a:off x="713075" y="2708921"/>
            <a:ext cx="1407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КРАЖА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ИМУЩЕСТВА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9784596-E441-49B6-89B2-FBE6B4D7A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041" y="867293"/>
            <a:ext cx="2295872" cy="15650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A88293F-B515-49ED-ADA0-11AAB23AE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131" y="195007"/>
            <a:ext cx="1225153" cy="229186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94C9EEB-A1A6-4DDA-AD76-0E030F4F20F3}"/>
              </a:ext>
            </a:extLst>
          </p:cNvPr>
          <p:cNvSpPr/>
          <p:nvPr/>
        </p:nvSpPr>
        <p:spPr>
          <a:xfrm>
            <a:off x="3979210" y="2718183"/>
            <a:ext cx="1334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ФЕЙКОВЫЙ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АККАУНТ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02FB480-355E-4436-AF56-08D3058DD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43" y="776081"/>
            <a:ext cx="2295872" cy="156506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E7FD31-B96D-4F24-AAA8-7D750DC1C9BB}"/>
              </a:ext>
            </a:extLst>
          </p:cNvPr>
          <p:cNvSpPr/>
          <p:nvPr/>
        </p:nvSpPr>
        <p:spPr>
          <a:xfrm>
            <a:off x="6439722" y="2708920"/>
            <a:ext cx="251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НАВЯЗЧИВАЯ РЕКЛАМА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И ЗВОНКИ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BED571C-1907-42C6-A70B-C09F1699F489}"/>
              </a:ext>
            </a:extLst>
          </p:cNvPr>
          <p:cNvSpPr/>
          <p:nvPr/>
        </p:nvSpPr>
        <p:spPr>
          <a:xfrm>
            <a:off x="16726" y="5622894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МОГУТ СОБРАТЬ И ПРОДАТЬ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ИНФОРМАЦИЮ О ТЕБЕ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B8C8D26-7A9C-4E4B-87B0-E948F4B7D4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61" y="3544788"/>
            <a:ext cx="1591009" cy="19169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5F32B86-E0B4-4BB8-BB7D-E03C0C6E5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216" y="3142878"/>
            <a:ext cx="2933697" cy="280831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839347B2-3AF2-41D9-8B07-31160B06E22B}"/>
              </a:ext>
            </a:extLst>
          </p:cNvPr>
          <p:cNvSpPr/>
          <p:nvPr/>
        </p:nvSpPr>
        <p:spPr>
          <a:xfrm>
            <a:off x="3044662" y="5632156"/>
            <a:ext cx="320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ТВОИ ФОТО И ВИДЕО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СКОПИРУЮТ БЕЗ РАЗРЕШЕНИЯ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F85F1F7-B91A-4327-A678-F3803DB97E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9430" y="3605507"/>
            <a:ext cx="1965494" cy="37255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5D2BC9B-8764-4B9B-A25E-E9617FF7F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568" y="3140968"/>
            <a:ext cx="2933697" cy="280831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2C5EB4D-ACC9-4851-B8BF-94123F07BBE1}"/>
              </a:ext>
            </a:extLst>
          </p:cNvPr>
          <p:cNvSpPr/>
          <p:nvPr/>
        </p:nvSpPr>
        <p:spPr>
          <a:xfrm>
            <a:off x="6612847" y="5622893"/>
            <a:ext cx="2164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ТЫ МОЖЕШЬ СТАТЬ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ОБЪЕКТОМ СЛЕЖКИ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A5E1A3A-9A32-40CD-9FCA-510B7DC1EF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756" y="3733687"/>
            <a:ext cx="2199660" cy="14994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0EFDFFE-AF88-49C9-9492-E44F350F06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676" y="3515258"/>
            <a:ext cx="757819" cy="11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56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0.00694 L -0.03958 -0.00671 C -0.03923 0.00509 -0.03923 0.01713 -0.03854 0.02917 C -0.03854 0.03056 -0.03784 0.03171 -0.0375 0.03334 C -0.03715 0.03634 -0.0368 0.03982 -0.03646 0.04306 C -0.03402 0.03796 -0.03437 0.03959 -0.03333 0.03334 C -0.03333 0.03218 -0.03246 0.02315 -0.03125 0.02084 C -0.03055 0.01898 -0.02899 0.01806 -0.02812 0.01667 C -0.02725 0.01482 -0.02673 0.01296 -0.02604 0.01111 C -0.02517 0.0081 -0.02465 0.00417 -0.02396 0.00139 C -0.01944 0.00741 -0.02135 0.00347 -0.01875 0.01389 L -0.01771 0.01806 L -0.01666 0.02222 C -0.01666 0.02292 -0.0151 0.03866 -0.01458 0.04028 C -0.01389 0.04306 -0.01093 0.04653 -0.00937 0.04861 C -0.00902 0.04584 -0.00868 0.04306 -0.00833 0.04028 C -0.00798 0.03658 -0.00781 0.03264 -0.00729 0.02917 C -0.00711 0.02755 -0.00659 0.02639 -0.00625 0.025 C -0.0059 0.02315 -0.00573 0.02107 -0.00521 0.01945 C -0.00434 0.01505 -0.00312 0.01111 -0.00208 0.00695 C -0.00086 0.00162 -0.00156 0.00394 -3.05556E-6 -1.85185E-6 " pathEditMode="relative" rAng="0" ptsTypes="AAAAAAAAAAAAAAAAAAAAA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91 0.12616 L 0.00642 0.5678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80E7325-972F-4228-887C-B08C511482CF}"/>
              </a:ext>
            </a:extLst>
          </p:cNvPr>
          <p:cNvSpPr/>
          <p:nvPr/>
        </p:nvSpPr>
        <p:spPr>
          <a:xfrm>
            <a:off x="1486406" y="59251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Не используй способ разблокировки телефона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через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ОТПЕЧАТОК ПАЛЬЦА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или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FACE ID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9F8455F-55EF-4E70-B0CC-03512E539AB0}"/>
              </a:ext>
            </a:extLst>
          </p:cNvPr>
          <p:cNvSpPr/>
          <p:nvPr/>
        </p:nvSpPr>
        <p:spPr>
          <a:xfrm>
            <a:off x="1486406" y="145148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Не играй в игры, при использовании которых нужно разрешить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ДОСТУП К ТЕЛЕФОННОЙ КНИГЕ, ГАЛЕРЕЕ, ГЕОЛОКАЦИИ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10F7EF5-D4C1-480C-904E-4D0C1679EBD9}"/>
              </a:ext>
            </a:extLst>
          </p:cNvPr>
          <p:cNvSpPr/>
          <p:nvPr/>
        </p:nvSpPr>
        <p:spPr>
          <a:xfrm>
            <a:off x="1500706" y="228755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Установи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НАСТРОЙКИ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ПРИВАТНОСТИ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 для своего профиля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в социальной сети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FBAF2B16-C611-498A-9F90-AEB9FB27F881}"/>
              </a:ext>
            </a:extLst>
          </p:cNvPr>
          <p:cNvSpPr/>
          <p:nvPr/>
        </p:nvSpPr>
        <p:spPr>
          <a:xfrm>
            <a:off x="1486406" y="317582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ЗАПРЕЩАЙ ДОСТУП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мобильных приложений к информации,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хранящейся в твоем телефоне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786EA87-3AA4-4C05-B862-9F8E76C3C475}"/>
              </a:ext>
            </a:extLst>
          </p:cNvPr>
          <p:cNvSpPr/>
          <p:nvPr/>
        </p:nvSpPr>
        <p:spPr>
          <a:xfrm>
            <a:off x="1500706" y="3982590"/>
            <a:ext cx="7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Заведи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ВТОРОЙ АДРЕС ЭЛЕКТРОННОЙ ПОЧТЫ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для видеохостингов и т.д.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C56B18C-7D7B-47CB-9CF5-4C2A1F67E85B}"/>
              </a:ext>
            </a:extLst>
          </p:cNvPr>
          <p:cNvSpPr/>
          <p:nvPr/>
        </p:nvSpPr>
        <p:spPr>
          <a:xfrm>
            <a:off x="1500706" y="4775980"/>
            <a:ext cx="7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Если ты прокладывал маршрут при помощи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google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-карт,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не забудь по прибытию в пункт назначения ,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ОТКЛЮЧИТЬ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ПЕРЕДАЧУ ГЕОДАННЫХ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в настройках телефона 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292BCB32-FCB8-4676-9D3E-D0A3E17CCA3B}"/>
              </a:ext>
            </a:extLst>
          </p:cNvPr>
          <p:cNvSpPr/>
          <p:nvPr/>
        </p:nvSpPr>
        <p:spPr>
          <a:xfrm>
            <a:off x="1500706" y="5877272"/>
            <a:ext cx="7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НЕ УКАЗЫВАЙ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в интернете, мобильных приложений свою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ГЕОЛОКАЦИЮ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683A4D79-E76A-4C66-B644-05592C19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" y="260648"/>
            <a:ext cx="1476300" cy="13608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1E777F9-C0AA-48F5-9E07-A155CA9B5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3212976"/>
            <a:ext cx="2195025" cy="219672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0007EFC-A83C-4AC9-A167-9A52FE79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" y="5301208"/>
            <a:ext cx="1476300" cy="13608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2FFD479-C546-4770-8417-38051CB79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21" y="592518"/>
            <a:ext cx="549693" cy="7183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2F2E1F6B-A90F-4734-8FF1-D1051EF30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63" y="3874371"/>
            <a:ext cx="784768" cy="78537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E4A0BA05-F9FF-4679-9C62-9EA84CD7A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41" y="4133029"/>
            <a:ext cx="784769" cy="785375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780E7325-972F-4228-887C-B08C511482CF}"/>
              </a:ext>
            </a:extLst>
          </p:cNvPr>
          <p:cNvSpPr/>
          <p:nvPr/>
        </p:nvSpPr>
        <p:spPr>
          <a:xfrm>
            <a:off x="1486406" y="59251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Не используй способ разблокировки телефона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через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ОТПЕЧАТОК ПАЛЬЦА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или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FACE ID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C9F8455F-55EF-4E70-B0CC-03512E539AB0}"/>
              </a:ext>
            </a:extLst>
          </p:cNvPr>
          <p:cNvSpPr/>
          <p:nvPr/>
        </p:nvSpPr>
        <p:spPr>
          <a:xfrm>
            <a:off x="1486406" y="145148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Не играй в игры, при использовании которых нужно разрешить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ДОСТУП К ТЕЛЕФОННОЙ КНИГЕ, ГАЛЕРЕЕ, ГЕОЛОКАЦИИ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B10F7EF5-D4C1-480C-904E-4D0C1679EBD9}"/>
              </a:ext>
            </a:extLst>
          </p:cNvPr>
          <p:cNvSpPr/>
          <p:nvPr/>
        </p:nvSpPr>
        <p:spPr>
          <a:xfrm>
            <a:off x="1500706" y="228755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Установи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НАСТРОЙКИ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ПРИВАТНОСТИ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 для своего профиля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в социальной сети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FBAF2B16-C611-498A-9F90-AEB9FB27F881}"/>
              </a:ext>
            </a:extLst>
          </p:cNvPr>
          <p:cNvSpPr/>
          <p:nvPr/>
        </p:nvSpPr>
        <p:spPr>
          <a:xfrm>
            <a:off x="1486406" y="317582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ЗАПРЕЩАЙ ДОСТУП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мобильных приложений к информации,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хранящейся в твоем телефоне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D786EA87-3AA4-4C05-B862-9F8E76C3C475}"/>
              </a:ext>
            </a:extLst>
          </p:cNvPr>
          <p:cNvSpPr/>
          <p:nvPr/>
        </p:nvSpPr>
        <p:spPr>
          <a:xfrm>
            <a:off x="1500706" y="3982590"/>
            <a:ext cx="7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Заведи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ВТОРОЙ АДРЕС ЭЛЕКТРОННОЙ ПОЧТЫ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для видеохостингов и т.д.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2C56B18C-7D7B-47CB-9CF5-4C2A1F67E85B}"/>
              </a:ext>
            </a:extLst>
          </p:cNvPr>
          <p:cNvSpPr/>
          <p:nvPr/>
        </p:nvSpPr>
        <p:spPr>
          <a:xfrm>
            <a:off x="1500706" y="4775980"/>
            <a:ext cx="7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Если ты прокладывал маршрут при помощи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google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-карт,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не забудь по прибытию в пункт назначения ,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ОТКЛЮЧИТЬ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ПЕРЕДАЧУ ГЕОДАННЫХ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в настройках телефона  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292BCB32-FCB8-4676-9D3E-D0A3E17CCA3B}"/>
              </a:ext>
            </a:extLst>
          </p:cNvPr>
          <p:cNvSpPr/>
          <p:nvPr/>
        </p:nvSpPr>
        <p:spPr>
          <a:xfrm>
            <a:off x="1500706" y="5877272"/>
            <a:ext cx="7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НЕ УКАЗЫВАЙ </a:t>
            </a: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</a:rPr>
              <a:t>в интернете, мобильных приложений свою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ea typeface="+mn-ea"/>
              </a:rPr>
              <a:t>ГЕОЛОКАЦИЮ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683A4D79-E76A-4C66-B644-05592C19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" y="260648"/>
            <a:ext cx="1476300" cy="13608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41E777F9-C0AA-48F5-9E07-A155CA9B5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3212976"/>
            <a:ext cx="2195025" cy="219672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E0007EFC-A83C-4AC9-A167-9A52FE79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" y="5301208"/>
            <a:ext cx="1476300" cy="13608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32FFD479-C546-4770-8417-38051CB79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21" y="592518"/>
            <a:ext cx="549693" cy="7183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2F2E1F6B-A90F-4734-8FF1-D1051EF30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63" y="3874371"/>
            <a:ext cx="784768" cy="78537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E4A0BA05-F9FF-4679-9C62-9EA84CD7A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41" y="4133029"/>
            <a:ext cx="784769" cy="7853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BEF01F91-E5C2-4EB8-ADF5-8C6A0B13AB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21" y="5543783"/>
            <a:ext cx="615908" cy="836521"/>
          </a:xfrm>
          <a:prstGeom prst="rect">
            <a:avLst/>
          </a:prstGeom>
        </p:spPr>
      </p:pic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FC16BB82-B7E8-4CA5-96F6-A482D8FDFC0A}"/>
              </a:ext>
            </a:extLst>
          </p:cNvPr>
          <p:cNvCxnSpPr>
            <a:cxnSpLocks/>
          </p:cNvCxnSpPr>
          <p:nvPr/>
        </p:nvCxnSpPr>
        <p:spPr>
          <a:xfrm flipV="1">
            <a:off x="395536" y="5499290"/>
            <a:ext cx="756108" cy="9072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DCF71761-7923-464F-B3C3-715865549BE6}"/>
              </a:ext>
            </a:extLst>
          </p:cNvPr>
          <p:cNvCxnSpPr>
            <a:cxnSpLocks/>
          </p:cNvCxnSpPr>
          <p:nvPr/>
        </p:nvCxnSpPr>
        <p:spPr>
          <a:xfrm flipV="1">
            <a:off x="381831" y="487413"/>
            <a:ext cx="756108" cy="9072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DBA26976-1214-43AB-800B-D4E0DB6BE7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3183" y="1772816"/>
            <a:ext cx="1777388" cy="17010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AC57D054-B82A-4537-8959-A12DE4391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487" y="2148670"/>
            <a:ext cx="657943" cy="65845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E6893652-BA44-4818-94AB-3CEBCF7B69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194" y="2463717"/>
            <a:ext cx="657944" cy="6584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6CDDFB32-BB58-405A-AC83-28884E8CA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390" y="2526393"/>
            <a:ext cx="1220730" cy="8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14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800" b="1" dirty="0"/>
              <a:t>Как защитить персональные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данные в Сети «Интернет»</a:t>
            </a:r>
            <a:r>
              <a:rPr lang="ru-RU" sz="4800" dirty="0"/>
              <a:t/>
            </a:r>
            <a:br>
              <a:rPr lang="ru-RU" sz="4800" dirty="0"/>
            </a:b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861" y="1882877"/>
            <a:ext cx="69634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1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. Ограничьте объем информации о себе, находящейся в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Интернете. Удалите лишние фотографии, видео, адреса,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номера телефонов, дату рождения, сведения о родных и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близких и иную личную информацию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800" b="1" dirty="0" smtClean="0">
              <a:solidFill>
                <a:srgbClr val="073E87">
                  <a:lumMod val="50000"/>
                </a:srgbClr>
              </a:solidFill>
              <a:latin typeface="Arial Narrow" panose="020B0606020202030204" pitchFamily="34" charset="0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2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. Не отправляйте видео и фотографии людям, с которыми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вы познакомились в Интернете и не знаете их в реальной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жизни.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8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/>
            </a:r>
            <a:br>
              <a:rPr lang="ru-RU" sz="8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</a:b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3. Отправляя кому-либо свои персональные данные или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конфиденциальную информацию, убедитесь в том, что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адресат — действительно тот, за кого себя выдает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80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4. Используйте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только сложные пароли, разные для разных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учетных записей и сервисов.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79B0D47-2EA7-4EE4-AC56-19E25591B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78" y="2949860"/>
            <a:ext cx="1182624" cy="23439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31FECD1-F4BE-49FF-AD2D-37FAAF8E5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590" y="2684615"/>
            <a:ext cx="2641800" cy="26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747C81E-5EAA-447B-AEEA-7B5617556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492896"/>
            <a:ext cx="1383701" cy="27363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264C926-E4E2-4EFD-99B5-9668D28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542" y="3068960"/>
            <a:ext cx="1027143" cy="9442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продолжаем</a:t>
            </a:r>
            <a:r>
              <a:rPr lang="ru-RU" sz="6000" b="1" dirty="0" smtClean="0"/>
              <a:t>…</a:t>
            </a:r>
            <a:endParaRPr lang="ru-RU" sz="6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4249" y="2348880"/>
            <a:ext cx="617598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5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. Заведите себе два адреса электронной почты — частный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, для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переписки (приватный и малоизвестный, который 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вы никогда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не публикуете в общедоступных источниках), 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и публичный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— для открытой 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деятельности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(форумов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, чатов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и так далее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).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800" b="1" dirty="0" smtClean="0">
              <a:solidFill>
                <a:srgbClr val="073E87">
                  <a:lumMod val="50000"/>
                </a:srgbClr>
              </a:solidFill>
              <a:latin typeface="Arial Narrow" panose="020B0606020202030204" pitchFamily="34" charset="0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6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. Не выкладывайте личную информацию (совместные фотографии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, видео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, иные данные) о ваших друзьях в Интернет без их разрешения.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Прежде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чем разместить информацию о друзьях в Сети, узнайте, 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не возражают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ли они, чтобы вы выложили 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данные.</a:t>
            </a:r>
            <a:endParaRPr lang="ru-RU" sz="2000" b="1" dirty="0">
              <a:solidFill>
                <a:srgbClr val="073E87">
                  <a:lumMod val="50000"/>
                </a:srgbClr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2629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Как защитить гаджеты от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вредоносных программ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17" y="1870716"/>
            <a:ext cx="63883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Установите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на гаджеты специальные почтовые фильтры и антивирусные программы. Они могут предотвратить, как прямые атаки злоумышленников, так и атаки, использующие вредоносные приложения. </a:t>
            </a:r>
            <a:endParaRPr lang="ru-RU" sz="2000" b="1" dirty="0" smtClean="0">
              <a:solidFill>
                <a:srgbClr val="073E87">
                  <a:lumMod val="50000"/>
                </a:srgbClr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lang="ru-RU" sz="800" b="1" dirty="0" smtClean="0">
              <a:solidFill>
                <a:srgbClr val="073E87">
                  <a:lumMod val="50000"/>
                </a:srgbClr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Используйте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только лицензионные программы. Чаще всего вирусами бывают заражены пиратские копии программ. </a:t>
            </a:r>
            <a:endParaRPr lang="ru-RU" sz="2000" b="1" dirty="0" smtClean="0">
              <a:solidFill>
                <a:srgbClr val="073E87">
                  <a:lumMod val="50000"/>
                </a:srgbClr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lang="ru-RU" sz="800" b="1" dirty="0" smtClean="0">
              <a:solidFill>
                <a:srgbClr val="073E87">
                  <a:lumMod val="50000"/>
                </a:srgbClr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Используйте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проверенные сайты. </a:t>
            </a:r>
            <a:endParaRPr lang="ru-RU" sz="2000" b="1" dirty="0" smtClean="0">
              <a:solidFill>
                <a:srgbClr val="073E87">
                  <a:lumMod val="50000"/>
                </a:srgbClr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lang="ru-RU" sz="800" b="1" dirty="0" smtClean="0">
              <a:solidFill>
                <a:srgbClr val="073E87">
                  <a:lumMod val="50000"/>
                </a:srgbClr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Систематически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проверяйте свои домашние компьютеры на наличие вирусов. </a:t>
            </a:r>
            <a:endParaRPr lang="ru-RU" sz="2000" b="1" dirty="0" smtClean="0">
              <a:solidFill>
                <a:srgbClr val="073E87">
                  <a:lumMod val="50000"/>
                </a:srgbClr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lang="ru-RU" sz="800" b="1" dirty="0" smtClean="0">
              <a:solidFill>
                <a:srgbClr val="073E87">
                  <a:lumMod val="50000"/>
                </a:srgbClr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Делайте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резервную копию важных данных. </a:t>
            </a:r>
            <a:endParaRPr lang="ru-RU" sz="2000" b="1" dirty="0" smtClean="0">
              <a:solidFill>
                <a:srgbClr val="073E87">
                  <a:lumMod val="50000"/>
                </a:srgbClr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endParaRPr lang="ru-RU" sz="800" b="1" dirty="0" smtClean="0">
              <a:solidFill>
                <a:srgbClr val="073E87">
                  <a:lumMod val="50000"/>
                </a:srgbClr>
              </a:solidFill>
              <a:latin typeface="Arial Narrow" panose="020B0606020202030204" pitchFamily="34" charset="0"/>
              <a:ea typeface="+mn-ea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Периодически 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меняйте пароли от электронной почты</a:t>
            </a:r>
            <a:r>
              <a:rPr lang="ru-RU" sz="2000" b="1" dirty="0" smtClean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,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Arial Narrow" panose="020B0606020202030204" pitchFamily="34" charset="0"/>
                <a:ea typeface="+mn-ea"/>
              </a:rPr>
              <a:t> социальных сетей, форумов и пр.</a:t>
            </a:r>
            <a:r>
              <a:rPr lang="ru-RU" sz="2000" b="1" dirty="0">
                <a:solidFill>
                  <a:srgbClr val="073E87">
                    <a:lumMod val="50000"/>
                  </a:srgbClr>
                </a:solidFill>
                <a:latin typeface="Candara"/>
                <a:ea typeface="+mn-ea"/>
              </a:rPr>
              <a:t/>
            </a:r>
            <a:br>
              <a:rPr lang="ru-RU" sz="2000" b="1" dirty="0">
                <a:solidFill>
                  <a:srgbClr val="073E87">
                    <a:lumMod val="50000"/>
                  </a:srgbClr>
                </a:solidFill>
                <a:latin typeface="Candara"/>
                <a:ea typeface="+mn-ea"/>
              </a:rPr>
            </a:br>
            <a:endParaRPr lang="ru-RU" sz="2000" b="1" dirty="0">
              <a:solidFill>
                <a:srgbClr val="073E87">
                  <a:lumMod val="50000"/>
                </a:srgbClr>
              </a:solidFill>
              <a:latin typeface="Candara"/>
              <a:ea typeface="+mn-e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33C2BB9-8E4D-4992-BDF7-7A21BC64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888" y="2206395"/>
            <a:ext cx="1728192" cy="34175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2DE7589-BDD9-40F9-BEC7-940671FC1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887" y="2751657"/>
            <a:ext cx="2153389" cy="312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43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1208</Words>
  <Application>Microsoft Office PowerPoint</Application>
  <PresentationFormat>Экран (4:3)</PresentationFormat>
  <Paragraphs>134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18</vt:i4>
      </vt:variant>
    </vt:vector>
  </HeadingPairs>
  <TitlesOfParts>
    <vt:vector size="41" baseType="lpstr">
      <vt:lpstr>Arial Unicode MS</vt:lpstr>
      <vt:lpstr>Microsoft YaHei</vt:lpstr>
      <vt:lpstr>Arial</vt:lpstr>
      <vt:lpstr>Arial Narrow</vt:lpstr>
      <vt:lpstr>Calibri</vt:lpstr>
      <vt:lpstr>Candara</vt:lpstr>
      <vt:lpstr>Constantia</vt:lpstr>
      <vt:lpstr>Franklin Gothic Book</vt:lpstr>
      <vt:lpstr>Franklin Gothic Medium</vt:lpstr>
      <vt:lpstr>Symbol</vt:lpstr>
      <vt:lpstr>Times New Roman</vt:lpstr>
      <vt:lpstr>Wingdings</vt:lpstr>
      <vt:lpstr>Wingdings 2</vt:lpstr>
      <vt:lpstr>2_Тема Office</vt:lpstr>
      <vt:lpstr>3_Тема Office</vt:lpstr>
      <vt:lpstr>5_Тема Office</vt:lpstr>
      <vt:lpstr>6_Тема Office</vt:lpstr>
      <vt:lpstr>Трек</vt:lpstr>
      <vt:lpstr>Волна</vt:lpstr>
      <vt:lpstr>1_Волна</vt:lpstr>
      <vt:lpstr>1_Трек</vt:lpstr>
      <vt:lpstr>2_Волна</vt:lpstr>
      <vt:lpstr>3_Волна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защитить персональные данные в Сети «Интернет» </vt:lpstr>
      <vt:lpstr>продолжаем…</vt:lpstr>
      <vt:lpstr>Как защитить гаджеты от вредоносных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«Исполнение законодательства в области обработки персональных данных»</dc:title>
  <dc:creator>Saprikina</dc:creator>
  <cp:lastModifiedBy>Островская Маргарита Андреевна</cp:lastModifiedBy>
  <cp:revision>252</cp:revision>
  <cp:lastPrinted>2019-01-29T05:13:10Z</cp:lastPrinted>
  <dcterms:created xsi:type="dcterms:W3CDTF">2011-08-08T08:54:32Z</dcterms:created>
  <dcterms:modified xsi:type="dcterms:W3CDTF">2019-05-28T09:34:04Z</dcterms:modified>
</cp:coreProperties>
</file>