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4037" r:id="rId1"/>
  </p:sldMasterIdLst>
  <p:notesMasterIdLst>
    <p:notesMasterId r:id="rId5"/>
  </p:notesMasterIdLst>
  <p:handoutMasterIdLst>
    <p:handoutMasterId r:id="rId6"/>
  </p:handoutMasterIdLst>
  <p:sldIdLst>
    <p:sldId id="652" r:id="rId2"/>
    <p:sldId id="657" r:id="rId3"/>
    <p:sldId id="649" r:id="rId4"/>
  </p:sldIdLst>
  <p:sldSz cx="9906000" cy="6858000" type="A4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ED64C"/>
    <a:srgbClr val="800000"/>
    <a:srgbClr val="4242C2"/>
    <a:srgbClr val="1C175D"/>
    <a:srgbClr val="FF6600"/>
    <a:srgbClr val="BBE0E3"/>
    <a:srgbClr val="AEAEF0"/>
    <a:srgbClr val="66CCFF"/>
    <a:srgbClr val="8FD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5" autoAdjust="0"/>
    <p:restoredTop sz="99328" autoAdjust="0"/>
  </p:normalViewPr>
  <p:slideViewPr>
    <p:cSldViewPr>
      <p:cViewPr varScale="1">
        <p:scale>
          <a:sx n="59" d="100"/>
          <a:sy n="59" d="100"/>
        </p:scale>
        <p:origin x="1205" y="5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2640"/>
    </p:cViewPr>
  </p:sorterViewPr>
  <p:notesViewPr>
    <p:cSldViewPr>
      <p:cViewPr varScale="1">
        <p:scale>
          <a:sx n="67" d="100"/>
          <a:sy n="67" d="100"/>
        </p:scale>
        <p:origin x="-1068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0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0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9955881-8361-4465-A073-0132D1FFE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511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4625" y="514350"/>
            <a:ext cx="37147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C55C2F2-64E0-4E1C-9726-5BD072F2E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069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71BBC-1013-44F4-8A59-6D788DFD5C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5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5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5BAB1-53A9-4EBD-B9A8-F5FEAE80D0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35550" y="1600200"/>
            <a:ext cx="437515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35550" y="3938601"/>
            <a:ext cx="437515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C43AD-3A14-48E4-AF37-67401304BA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51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C43AD-3A14-48E4-AF37-67401304BA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F3561-B222-4EAA-9F1C-75AD56ECAD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9A67D-A31A-4EB7-9AA0-15A709BE74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2088F-F6B2-4AD8-A953-853E29936E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DF177-7FF7-443F-9992-1920B124A3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77424-95EB-4257-AE7F-5972562E71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67203-3A20-4DF0-8E71-5BD49E777D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9C988-6336-44D8-92F7-B585AFF539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F85E5-C467-46FF-9814-1E1AF081B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24B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ADC43AD-3A14-48E4-AF37-67401304BA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35" r:id="rId14"/>
    <p:sldLayoutId id="214748403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8" descr="GRBIRKOB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3F2"/>
              </a:clrFrom>
              <a:clrTo>
                <a:srgbClr val="F2F3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97913" y="71438"/>
            <a:ext cx="12065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1354138" y="168276"/>
            <a:ext cx="7473950" cy="137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71" tIns="41335" rIns="82671" bIns="41335">
            <a:spAutoFit/>
          </a:bodyPr>
          <a:lstStyle/>
          <a:p>
            <a:pPr algn="ctr">
              <a:defRPr/>
            </a:pPr>
            <a:r>
              <a:rPr lang="ru-RU" sz="2800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E7"/>
                    </a:gs>
                    <a:gs pos="100000">
                      <a:srgbClr val="FFFF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ФОРМИРОВАНИЕ КУЛЬТУРЫ БЕЗОПАСНОСТИ ЖИЗНЕДЕЯТЕЛЬНОСТИ НАСЕЛЕНИЯ</a:t>
            </a:r>
          </a:p>
          <a:p>
            <a:pPr algn="ctr">
              <a:defRPr/>
            </a:pPr>
            <a:r>
              <a:rPr lang="ru-RU" sz="2800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E7"/>
                    </a:gs>
                    <a:gs pos="100000">
                      <a:srgbClr val="FFFF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на территории Иркутской области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465168" y="1628800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Дистанционное обучение всех групп населения действиям при ЧС</a:t>
            </a:r>
          </a:p>
        </p:txBody>
      </p:sp>
      <p:pic>
        <p:nvPicPr>
          <p:cNvPr id="66561" name="Picture 1" descr="Screenshot_2016-11-16-16-51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1232" y="2708920"/>
            <a:ext cx="2592288" cy="3570877"/>
          </a:xfrm>
          <a:prstGeom prst="rect">
            <a:avLst/>
          </a:prstGeom>
          <a:noFill/>
        </p:spPr>
      </p:pic>
      <p:sp>
        <p:nvSpPr>
          <p:cNvPr id="66562" name="AutoShape 2"/>
          <p:cNvSpPr>
            <a:spLocks noChangeArrowheads="1"/>
          </p:cNvSpPr>
          <p:nvPr/>
        </p:nvSpPr>
        <p:spPr bwMode="auto">
          <a:xfrm rot="7301949">
            <a:off x="7791948" y="3398252"/>
            <a:ext cx="1040869" cy="432048"/>
          </a:xfrm>
          <a:prstGeom prst="rightArrow">
            <a:avLst>
              <a:gd name="adj1" fmla="val 50000"/>
              <a:gd name="adj2" fmla="val 492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-1587" y="141742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657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9264" y="5085184"/>
            <a:ext cx="21602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2864768" y="5733256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Регистрация туристов и туристских групп при прохождении маршрутов </a:t>
            </a:r>
          </a:p>
        </p:txBody>
      </p:sp>
      <p:pic>
        <p:nvPicPr>
          <p:cNvPr id="22" name="Picture 42" descr="флаг МЧС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31576" y="0"/>
            <a:ext cx="2016126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488" y="1700808"/>
            <a:ext cx="2376264" cy="48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utoShape 2"/>
          <p:cNvSpPr>
            <a:spLocks noChangeArrowheads="1"/>
          </p:cNvSpPr>
          <p:nvPr/>
        </p:nvSpPr>
        <p:spPr bwMode="auto">
          <a:xfrm rot="9496228">
            <a:off x="2268725" y="4999425"/>
            <a:ext cx="786622" cy="432048"/>
          </a:xfrm>
          <a:prstGeom prst="rightArrow">
            <a:avLst>
              <a:gd name="adj1" fmla="val 50000"/>
              <a:gd name="adj2" fmla="val 492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Picture 3" descr="E:\ирниту\ИРНИТУ-Студенты со всей России соревновались в природных и техногенных условиях на слете «Спасатель – профессия века»_files\600(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12840" y="3789040"/>
            <a:ext cx="2736304" cy="182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E:\ирниту\ИРНИТУ-Студенты со всей России соревновались в природных и техногенных условиях на слете «Спасатель – профессия века»_files\600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12840" y="1700807"/>
            <a:ext cx="2736304" cy="182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8" descr="GRBIRKOB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3F2"/>
              </a:clrFrom>
              <a:clrTo>
                <a:srgbClr val="F2F3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97913" y="71438"/>
            <a:ext cx="12065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1496616" y="332656"/>
            <a:ext cx="7473950" cy="94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71" tIns="41335" rIns="82671" bIns="41335">
            <a:spAutoFit/>
          </a:bodyPr>
          <a:lstStyle/>
          <a:p>
            <a:pPr algn="ctr">
              <a:defRPr/>
            </a:pPr>
            <a:r>
              <a:rPr lang="ru-RU" sz="2800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E7"/>
                    </a:gs>
                    <a:gs pos="100000">
                      <a:srgbClr val="FFFF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Дистанционное обучение населения в области ГО и ЧС  и ПБ на территории Иркутской области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0" y="1340768"/>
            <a:ext cx="3728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2018 году  Дистанционное обучение в области ГОЧС должно стать доступным для всех групп населения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04928" y="1340768"/>
            <a:ext cx="5040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Дистанционное обучение должностных лиц и специалистов ГО ЧС с обязательной выдачей  удостоверения организовано с 2014 на базе ГБУ ДПО «Учебно-методический центр по ГО, ЧС и ПБ Иркутской области»</a:t>
            </a:r>
          </a:p>
        </p:txBody>
      </p:sp>
      <p:pic>
        <p:nvPicPr>
          <p:cNvPr id="22" name="Picture 42" descr="флаг МЧС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1576" y="0"/>
            <a:ext cx="2016126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3152800" y="3356992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Самый доступный информационный ресурс в обеспечении безопасности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1112" y="3140969"/>
            <a:ext cx="3550411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8824" y="4797152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488" y="4509120"/>
            <a:ext cx="2736304" cy="20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Рисунок 24" descr="image-0-02-04-0e4a072218b5f0510b7da051a3980d1d1f198cd883f31823d89a41fb645c2dbb-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6496" y="2636912"/>
            <a:ext cx="2664296" cy="1800200"/>
          </a:xfrm>
          <a:prstGeom prst="rect">
            <a:avLst/>
          </a:prstGeom>
        </p:spPr>
      </p:pic>
      <p:pic>
        <p:nvPicPr>
          <p:cNvPr id="26" name="Рисунок 25" descr="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7136" y="4941168"/>
            <a:ext cx="2952328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1424608" y="188640"/>
            <a:ext cx="7488832" cy="180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71" tIns="41335" rIns="82671" bIns="41335">
            <a:spAutoFit/>
          </a:bodyPr>
          <a:lstStyle/>
          <a:p>
            <a:pPr algn="ctr">
              <a:defRPr/>
            </a:pPr>
            <a:r>
              <a:rPr lang="ru-RU" sz="2800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E7"/>
                    </a:gs>
                    <a:gs pos="100000">
                      <a:srgbClr val="FFFF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Мероприятия Всероссийского детско-юношеского движения «Школа безопасности», «Юный пожарный, спасатель, водник» </a:t>
            </a:r>
          </a:p>
          <a:p>
            <a:pPr algn="ctr">
              <a:defRPr/>
            </a:pPr>
            <a:r>
              <a:rPr lang="ru-RU" sz="2800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E7"/>
                    </a:gs>
                    <a:gs pos="100000">
                      <a:srgbClr val="FFFF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на территории Иркутской области </a:t>
            </a:r>
          </a:p>
        </p:txBody>
      </p:sp>
      <p:pic>
        <p:nvPicPr>
          <p:cNvPr id="9" name="Picture 42" descr="флаг МЧС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1576" y="0"/>
            <a:ext cx="2016126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GRBIRKOB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3F2"/>
              </a:clrFrom>
              <a:clrTo>
                <a:srgbClr val="F2F3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97913" y="71438"/>
            <a:ext cx="12065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E:\фото\13.07.2014_Спасатель СФО_готово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3120" y="4437112"/>
            <a:ext cx="3229090" cy="2138735"/>
          </a:xfrm>
          <a:prstGeom prst="rect">
            <a:avLst/>
          </a:prstGeom>
          <a:noFill/>
        </p:spPr>
      </p:pic>
      <p:pic>
        <p:nvPicPr>
          <p:cNvPr id="2054" name="Picture 6" descr="C:\РАБОТА\Школа безопасности\ШБ 2016\Фото ШБ\DSC09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3120" y="2132856"/>
            <a:ext cx="3312368" cy="220114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00472" y="4077072"/>
            <a:ext cx="56166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ru-RU" sz="1800" dirty="0" smtClean="0">
                <a:solidFill>
                  <a:srgbClr val="2816AC"/>
                </a:solidFill>
              </a:rPr>
              <a:t>В 2018 году 14-17 июля пройдут </a:t>
            </a:r>
            <a:r>
              <a:rPr lang="en-US" sz="1800" dirty="0" smtClean="0">
                <a:solidFill>
                  <a:srgbClr val="2816AC"/>
                </a:solidFill>
              </a:rPr>
              <a:t>X </a:t>
            </a:r>
            <a:r>
              <a:rPr lang="ru-RU" sz="1800" dirty="0" smtClean="0">
                <a:solidFill>
                  <a:srgbClr val="2816AC"/>
                </a:solidFill>
              </a:rPr>
              <a:t>областные соревнования Всероссийского детско-юношеского Движения </a:t>
            </a:r>
            <a:r>
              <a:rPr lang="ru-RU" sz="1800" b="1" dirty="0" smtClean="0">
                <a:solidFill>
                  <a:srgbClr val="2816AC"/>
                </a:solidFill>
              </a:rPr>
              <a:t>«Школа безопасности» и в сентябре «Юный спасатель, пожарный, водник».</a:t>
            </a:r>
            <a:r>
              <a:rPr lang="ru-RU" sz="1800" dirty="0" smtClean="0">
                <a:solidFill>
                  <a:srgbClr val="2816AC"/>
                </a:solidFill>
              </a:rPr>
              <a:t> Победители будут представлять Иркутскую область на</a:t>
            </a:r>
            <a:r>
              <a:rPr lang="ru-RU" sz="1800" b="1" dirty="0" smtClean="0">
                <a:solidFill>
                  <a:srgbClr val="2816AC"/>
                </a:solidFill>
              </a:rPr>
              <a:t> </a:t>
            </a:r>
            <a:r>
              <a:rPr lang="ru-RU" sz="1800" dirty="0" smtClean="0">
                <a:solidFill>
                  <a:srgbClr val="2816AC"/>
                </a:solidFill>
              </a:rPr>
              <a:t> Межрегиональных и Всероссийских</a:t>
            </a:r>
            <a:r>
              <a:rPr lang="ru-RU" sz="1800" dirty="0" smtClean="0">
                <a:solidFill>
                  <a:schemeClr val="accent1"/>
                </a:solidFill>
              </a:rPr>
              <a:t> </a:t>
            </a:r>
            <a:r>
              <a:rPr lang="ru-RU" sz="1800" dirty="0" smtClean="0">
                <a:solidFill>
                  <a:srgbClr val="2816AC"/>
                </a:solidFill>
              </a:rPr>
              <a:t>соревнованиях. Иркутская область традиционно входит в 10 лучших по стране, занимая призовые места в ВДЮД «Школа безопасности».</a:t>
            </a:r>
            <a:endParaRPr lang="en-US" sz="1800" dirty="0">
              <a:solidFill>
                <a:srgbClr val="2816AC"/>
              </a:solidFill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504" y="2132856"/>
            <a:ext cx="4968552" cy="189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</Words>
  <Application>Microsoft Office PowerPoint</Application>
  <PresentationFormat>Лист A4 (210x297 мм)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Impact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Демо-Слайд</dc:title>
  <dc:creator/>
  <cp:lastModifiedBy/>
  <cp:revision>998</cp:revision>
  <dcterms:created xsi:type="dcterms:W3CDTF">1900-12-31T16:00:00Z</dcterms:created>
  <dcterms:modified xsi:type="dcterms:W3CDTF">2018-06-13T08:31:21Z</dcterms:modified>
</cp:coreProperties>
</file>