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972" r:id="rId3"/>
  </p:sldMasterIdLst>
  <p:notesMasterIdLst>
    <p:notesMasterId r:id="rId31"/>
  </p:notesMasterIdLst>
  <p:sldIdLst>
    <p:sldId id="347" r:id="rId4"/>
    <p:sldId id="361" r:id="rId5"/>
    <p:sldId id="263" r:id="rId6"/>
    <p:sldId id="286" r:id="rId7"/>
    <p:sldId id="362" r:id="rId8"/>
    <p:sldId id="364" r:id="rId9"/>
    <p:sldId id="350" r:id="rId10"/>
    <p:sldId id="348" r:id="rId11"/>
    <p:sldId id="349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65" r:id="rId20"/>
    <p:sldId id="366" r:id="rId21"/>
    <p:sldId id="367" r:id="rId22"/>
    <p:sldId id="371" r:id="rId23"/>
    <p:sldId id="372" r:id="rId24"/>
    <p:sldId id="369" r:id="rId25"/>
    <p:sldId id="370" r:id="rId26"/>
    <p:sldId id="358" r:id="rId27"/>
    <p:sldId id="368" r:id="rId28"/>
    <p:sldId id="359" r:id="rId29"/>
    <p:sldId id="36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80935" autoAdjust="0"/>
  </p:normalViewPr>
  <p:slideViewPr>
    <p:cSldViewPr>
      <p:cViewPr varScale="1">
        <p:scale>
          <a:sx n="94" d="100"/>
          <a:sy n="94" d="100"/>
        </p:scale>
        <p:origin x="22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C1BABE-D5FF-4C1D-BF05-C75036DC30C0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444DBBF8-AFF3-47C3-A657-885573B602DA}">
      <dgm:prSet phldrT="[Текст]"/>
      <dgm:spPr/>
      <dgm:t>
        <a:bodyPr/>
        <a:lstStyle/>
        <a:p>
          <a:r>
            <a:rPr lang="ru-RU" dirty="0" smtClean="0"/>
            <a:t>Программа</a:t>
          </a:r>
          <a:endParaRPr lang="ru-RU" dirty="0"/>
        </a:p>
      </dgm:t>
    </dgm:pt>
    <dgm:pt modelId="{C6EE0212-CA5D-4122-B8E4-0B1E7D6C5AD1}" type="parTrans" cxnId="{F395C066-08C8-4CBA-B552-30913D89C1F7}">
      <dgm:prSet/>
      <dgm:spPr/>
      <dgm:t>
        <a:bodyPr/>
        <a:lstStyle/>
        <a:p>
          <a:endParaRPr lang="ru-RU"/>
        </a:p>
      </dgm:t>
    </dgm:pt>
    <dgm:pt modelId="{6260D468-87D5-4F3C-935C-F20949DF39D1}" type="sibTrans" cxnId="{F395C066-08C8-4CBA-B552-30913D89C1F7}">
      <dgm:prSet/>
      <dgm:spPr/>
      <dgm:t>
        <a:bodyPr/>
        <a:lstStyle/>
        <a:p>
          <a:endParaRPr lang="ru-RU"/>
        </a:p>
      </dgm:t>
    </dgm:pt>
    <dgm:pt modelId="{7A10A495-FD07-419E-89EF-7799E7843CDE}">
      <dgm:prSet phldrT="[Текст]"/>
      <dgm:spPr/>
      <dgm:t>
        <a:bodyPr/>
        <a:lstStyle/>
        <a:p>
          <a:r>
            <a:rPr lang="ru-RU" dirty="0" smtClean="0"/>
            <a:t>План</a:t>
          </a:r>
          <a:endParaRPr lang="ru-RU" dirty="0"/>
        </a:p>
      </dgm:t>
    </dgm:pt>
    <dgm:pt modelId="{E80F628D-AB21-451D-B022-D7B115E238CF}" type="parTrans" cxnId="{593FD1AF-6297-40B4-A555-C3BC3AEB90D7}">
      <dgm:prSet/>
      <dgm:spPr/>
      <dgm:t>
        <a:bodyPr/>
        <a:lstStyle/>
        <a:p>
          <a:endParaRPr lang="ru-RU"/>
        </a:p>
      </dgm:t>
    </dgm:pt>
    <dgm:pt modelId="{AEADDE65-37A7-4BB2-835B-479AF187533A}" type="sibTrans" cxnId="{593FD1AF-6297-40B4-A555-C3BC3AEB90D7}">
      <dgm:prSet/>
      <dgm:spPr/>
      <dgm:t>
        <a:bodyPr/>
        <a:lstStyle/>
        <a:p>
          <a:endParaRPr lang="ru-RU"/>
        </a:p>
      </dgm:t>
    </dgm:pt>
    <dgm:pt modelId="{37C4C5DF-2629-40E3-9FCB-D86A568951E9}">
      <dgm:prSet phldrT="[Текст]"/>
      <dgm:spPr/>
      <dgm:t>
        <a:bodyPr/>
        <a:lstStyle/>
        <a:p>
          <a:r>
            <a:rPr lang="ru-RU" dirty="0" smtClean="0"/>
            <a:t>Проект</a:t>
          </a:r>
          <a:endParaRPr lang="ru-RU" dirty="0"/>
        </a:p>
      </dgm:t>
    </dgm:pt>
    <dgm:pt modelId="{1C4283C8-25B2-4B93-B64C-A04944045341}" type="parTrans" cxnId="{941A7C44-6E9A-4E47-B26D-45D41638970D}">
      <dgm:prSet/>
      <dgm:spPr/>
      <dgm:t>
        <a:bodyPr/>
        <a:lstStyle/>
        <a:p>
          <a:endParaRPr lang="ru-RU"/>
        </a:p>
      </dgm:t>
    </dgm:pt>
    <dgm:pt modelId="{EAAFD13B-231C-49DB-9D03-B60EAB1D2E58}" type="sibTrans" cxnId="{941A7C44-6E9A-4E47-B26D-45D41638970D}">
      <dgm:prSet/>
      <dgm:spPr/>
      <dgm:t>
        <a:bodyPr/>
        <a:lstStyle/>
        <a:p>
          <a:endParaRPr lang="ru-RU"/>
        </a:p>
      </dgm:t>
    </dgm:pt>
    <dgm:pt modelId="{978DBA96-19CF-4961-8506-B97CA26B1F1D}" type="pres">
      <dgm:prSet presAssocID="{F2C1BABE-D5FF-4C1D-BF05-C75036DC30C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0CCDB7B-AAE4-4398-B286-3CFF9FC8AF24}" type="pres">
      <dgm:prSet presAssocID="{444DBBF8-AFF3-47C3-A657-885573B602D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EF4386-0A4E-4079-9C2E-BCD01F15B180}" type="pres">
      <dgm:prSet presAssocID="{444DBBF8-AFF3-47C3-A657-885573B602DA}" presName="gear1srcNode" presStyleLbl="node1" presStyleIdx="0" presStyleCnt="3"/>
      <dgm:spPr/>
      <dgm:t>
        <a:bodyPr/>
        <a:lstStyle/>
        <a:p>
          <a:endParaRPr lang="ru-RU"/>
        </a:p>
      </dgm:t>
    </dgm:pt>
    <dgm:pt modelId="{12FEF8C9-9DFB-4E09-8F5E-33A63BF78E9F}" type="pres">
      <dgm:prSet presAssocID="{444DBBF8-AFF3-47C3-A657-885573B602DA}" presName="gear1dstNode" presStyleLbl="node1" presStyleIdx="0" presStyleCnt="3"/>
      <dgm:spPr/>
      <dgm:t>
        <a:bodyPr/>
        <a:lstStyle/>
        <a:p>
          <a:endParaRPr lang="ru-RU"/>
        </a:p>
      </dgm:t>
    </dgm:pt>
    <dgm:pt modelId="{6FC2906D-A958-46B1-AEE9-8A926E7A0315}" type="pres">
      <dgm:prSet presAssocID="{7A10A495-FD07-419E-89EF-7799E7843CD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2BDF1-00D3-436D-A01A-F66045D02E75}" type="pres">
      <dgm:prSet presAssocID="{7A10A495-FD07-419E-89EF-7799E7843CDE}" presName="gear2srcNode" presStyleLbl="node1" presStyleIdx="1" presStyleCnt="3"/>
      <dgm:spPr/>
      <dgm:t>
        <a:bodyPr/>
        <a:lstStyle/>
        <a:p>
          <a:endParaRPr lang="ru-RU"/>
        </a:p>
      </dgm:t>
    </dgm:pt>
    <dgm:pt modelId="{E2D9E657-5710-4AB6-A1F0-211923467A7E}" type="pres">
      <dgm:prSet presAssocID="{7A10A495-FD07-419E-89EF-7799E7843CDE}" presName="gear2dstNode" presStyleLbl="node1" presStyleIdx="1" presStyleCnt="3"/>
      <dgm:spPr/>
      <dgm:t>
        <a:bodyPr/>
        <a:lstStyle/>
        <a:p>
          <a:endParaRPr lang="ru-RU"/>
        </a:p>
      </dgm:t>
    </dgm:pt>
    <dgm:pt modelId="{E2702DAA-ECAE-4DA7-BCC3-77B8B9C99474}" type="pres">
      <dgm:prSet presAssocID="{37C4C5DF-2629-40E3-9FCB-D86A568951E9}" presName="gear3" presStyleLbl="node1" presStyleIdx="2" presStyleCnt="3"/>
      <dgm:spPr/>
      <dgm:t>
        <a:bodyPr/>
        <a:lstStyle/>
        <a:p>
          <a:endParaRPr lang="ru-RU"/>
        </a:p>
      </dgm:t>
    </dgm:pt>
    <dgm:pt modelId="{7C1F4CFD-4DF5-4EA5-9A11-ABDD8BA1DD86}" type="pres">
      <dgm:prSet presAssocID="{37C4C5DF-2629-40E3-9FCB-D86A568951E9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DA3B94-CC03-4067-8C8D-058EAFCAB3BD}" type="pres">
      <dgm:prSet presAssocID="{37C4C5DF-2629-40E3-9FCB-D86A568951E9}" presName="gear3srcNode" presStyleLbl="node1" presStyleIdx="2" presStyleCnt="3"/>
      <dgm:spPr/>
      <dgm:t>
        <a:bodyPr/>
        <a:lstStyle/>
        <a:p>
          <a:endParaRPr lang="ru-RU"/>
        </a:p>
      </dgm:t>
    </dgm:pt>
    <dgm:pt modelId="{76034CBC-ECDC-4402-827C-FC0ED51E308F}" type="pres">
      <dgm:prSet presAssocID="{37C4C5DF-2629-40E3-9FCB-D86A568951E9}" presName="gear3dstNode" presStyleLbl="node1" presStyleIdx="2" presStyleCnt="3"/>
      <dgm:spPr/>
      <dgm:t>
        <a:bodyPr/>
        <a:lstStyle/>
        <a:p>
          <a:endParaRPr lang="ru-RU"/>
        </a:p>
      </dgm:t>
    </dgm:pt>
    <dgm:pt modelId="{8BD08F17-C045-4AD8-9730-E66D27A6E913}" type="pres">
      <dgm:prSet presAssocID="{6260D468-87D5-4F3C-935C-F20949DF39D1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591835EE-15DD-4F4E-A4F5-7FA254DCFB61}" type="pres">
      <dgm:prSet presAssocID="{AEADDE65-37A7-4BB2-835B-479AF187533A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79579D44-0DB2-4FEE-840D-1D77FAF8D427}" type="pres">
      <dgm:prSet presAssocID="{EAAFD13B-231C-49DB-9D03-B60EAB1D2E58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D87F905B-4C9E-4554-9793-773FCA591EB1}" type="presOf" srcId="{7A10A495-FD07-419E-89EF-7799E7843CDE}" destId="{6FC2906D-A958-46B1-AEE9-8A926E7A0315}" srcOrd="0" destOrd="0" presId="urn:microsoft.com/office/officeart/2005/8/layout/gear1"/>
    <dgm:cxn modelId="{01F7E452-8FEB-4E55-9D82-D7309D2391F3}" type="presOf" srcId="{6260D468-87D5-4F3C-935C-F20949DF39D1}" destId="{8BD08F17-C045-4AD8-9730-E66D27A6E913}" srcOrd="0" destOrd="0" presId="urn:microsoft.com/office/officeart/2005/8/layout/gear1"/>
    <dgm:cxn modelId="{F395C066-08C8-4CBA-B552-30913D89C1F7}" srcId="{F2C1BABE-D5FF-4C1D-BF05-C75036DC30C0}" destId="{444DBBF8-AFF3-47C3-A657-885573B602DA}" srcOrd="0" destOrd="0" parTransId="{C6EE0212-CA5D-4122-B8E4-0B1E7D6C5AD1}" sibTransId="{6260D468-87D5-4F3C-935C-F20949DF39D1}"/>
    <dgm:cxn modelId="{E8600A4E-0C43-4724-9D14-338A47B076CC}" type="presOf" srcId="{AEADDE65-37A7-4BB2-835B-479AF187533A}" destId="{591835EE-15DD-4F4E-A4F5-7FA254DCFB61}" srcOrd="0" destOrd="0" presId="urn:microsoft.com/office/officeart/2005/8/layout/gear1"/>
    <dgm:cxn modelId="{D761227E-1F8D-4BBE-9DC4-A1063E7B8392}" type="presOf" srcId="{EAAFD13B-231C-49DB-9D03-B60EAB1D2E58}" destId="{79579D44-0DB2-4FEE-840D-1D77FAF8D427}" srcOrd="0" destOrd="0" presId="urn:microsoft.com/office/officeart/2005/8/layout/gear1"/>
    <dgm:cxn modelId="{57B6E8BE-8462-4242-90A5-2AF09D6D9081}" type="presOf" srcId="{7A10A495-FD07-419E-89EF-7799E7843CDE}" destId="{E2D9E657-5710-4AB6-A1F0-211923467A7E}" srcOrd="2" destOrd="0" presId="urn:microsoft.com/office/officeart/2005/8/layout/gear1"/>
    <dgm:cxn modelId="{F12B0368-BEF8-4CAF-8FF8-BFA089FBEA85}" type="presOf" srcId="{37C4C5DF-2629-40E3-9FCB-D86A568951E9}" destId="{76034CBC-ECDC-4402-827C-FC0ED51E308F}" srcOrd="3" destOrd="0" presId="urn:microsoft.com/office/officeart/2005/8/layout/gear1"/>
    <dgm:cxn modelId="{4B5C0E96-C6BA-4BC7-9D02-DA49AF91AA50}" type="presOf" srcId="{F2C1BABE-D5FF-4C1D-BF05-C75036DC30C0}" destId="{978DBA96-19CF-4961-8506-B97CA26B1F1D}" srcOrd="0" destOrd="0" presId="urn:microsoft.com/office/officeart/2005/8/layout/gear1"/>
    <dgm:cxn modelId="{3456611D-56C6-45DF-A0AE-33E6C976B514}" type="presOf" srcId="{444DBBF8-AFF3-47C3-A657-885573B602DA}" destId="{12FEF8C9-9DFB-4E09-8F5E-33A63BF78E9F}" srcOrd="2" destOrd="0" presId="urn:microsoft.com/office/officeart/2005/8/layout/gear1"/>
    <dgm:cxn modelId="{D52A6804-ACCF-44DD-935A-DB1AC44E3EBF}" type="presOf" srcId="{37C4C5DF-2629-40E3-9FCB-D86A568951E9}" destId="{E2702DAA-ECAE-4DA7-BCC3-77B8B9C99474}" srcOrd="0" destOrd="0" presId="urn:microsoft.com/office/officeart/2005/8/layout/gear1"/>
    <dgm:cxn modelId="{90E20D29-FEFF-4238-A923-CE7AA42FAC50}" type="presOf" srcId="{37C4C5DF-2629-40E3-9FCB-D86A568951E9}" destId="{7C1F4CFD-4DF5-4EA5-9A11-ABDD8BA1DD86}" srcOrd="1" destOrd="0" presId="urn:microsoft.com/office/officeart/2005/8/layout/gear1"/>
    <dgm:cxn modelId="{2D492DB7-6792-4E65-8A87-0FC4C5CBA4A9}" type="presOf" srcId="{444DBBF8-AFF3-47C3-A657-885573B602DA}" destId="{60CCDB7B-AAE4-4398-B286-3CFF9FC8AF24}" srcOrd="0" destOrd="0" presId="urn:microsoft.com/office/officeart/2005/8/layout/gear1"/>
    <dgm:cxn modelId="{0F7597EF-D95A-4489-8278-42441074D34D}" type="presOf" srcId="{444DBBF8-AFF3-47C3-A657-885573B602DA}" destId="{BFEF4386-0A4E-4079-9C2E-BCD01F15B180}" srcOrd="1" destOrd="0" presId="urn:microsoft.com/office/officeart/2005/8/layout/gear1"/>
    <dgm:cxn modelId="{593FD1AF-6297-40B4-A555-C3BC3AEB90D7}" srcId="{F2C1BABE-D5FF-4C1D-BF05-C75036DC30C0}" destId="{7A10A495-FD07-419E-89EF-7799E7843CDE}" srcOrd="1" destOrd="0" parTransId="{E80F628D-AB21-451D-B022-D7B115E238CF}" sibTransId="{AEADDE65-37A7-4BB2-835B-479AF187533A}"/>
    <dgm:cxn modelId="{0FAC55EA-4065-421E-8B65-CC5E635D90BE}" type="presOf" srcId="{37C4C5DF-2629-40E3-9FCB-D86A568951E9}" destId="{F2DA3B94-CC03-4067-8C8D-058EAFCAB3BD}" srcOrd="2" destOrd="0" presId="urn:microsoft.com/office/officeart/2005/8/layout/gear1"/>
    <dgm:cxn modelId="{941A7C44-6E9A-4E47-B26D-45D41638970D}" srcId="{F2C1BABE-D5FF-4C1D-BF05-C75036DC30C0}" destId="{37C4C5DF-2629-40E3-9FCB-D86A568951E9}" srcOrd="2" destOrd="0" parTransId="{1C4283C8-25B2-4B93-B64C-A04944045341}" sibTransId="{EAAFD13B-231C-49DB-9D03-B60EAB1D2E58}"/>
    <dgm:cxn modelId="{ABBC5B65-A803-45A1-B362-7D4C6A39D151}" type="presOf" srcId="{7A10A495-FD07-419E-89EF-7799E7843CDE}" destId="{BAC2BDF1-00D3-436D-A01A-F66045D02E75}" srcOrd="1" destOrd="0" presId="urn:microsoft.com/office/officeart/2005/8/layout/gear1"/>
    <dgm:cxn modelId="{71EA1740-9565-4B70-98BD-5EC848C1A08A}" type="presParOf" srcId="{978DBA96-19CF-4961-8506-B97CA26B1F1D}" destId="{60CCDB7B-AAE4-4398-B286-3CFF9FC8AF24}" srcOrd="0" destOrd="0" presId="urn:microsoft.com/office/officeart/2005/8/layout/gear1"/>
    <dgm:cxn modelId="{1364914A-94CC-41E2-96EB-61765E777D6B}" type="presParOf" srcId="{978DBA96-19CF-4961-8506-B97CA26B1F1D}" destId="{BFEF4386-0A4E-4079-9C2E-BCD01F15B180}" srcOrd="1" destOrd="0" presId="urn:microsoft.com/office/officeart/2005/8/layout/gear1"/>
    <dgm:cxn modelId="{E9DA5B25-77E1-4B3B-9065-0AE56B4CB68B}" type="presParOf" srcId="{978DBA96-19CF-4961-8506-B97CA26B1F1D}" destId="{12FEF8C9-9DFB-4E09-8F5E-33A63BF78E9F}" srcOrd="2" destOrd="0" presId="urn:microsoft.com/office/officeart/2005/8/layout/gear1"/>
    <dgm:cxn modelId="{2A714B6D-74E0-4E1F-8343-B667B07EDA46}" type="presParOf" srcId="{978DBA96-19CF-4961-8506-B97CA26B1F1D}" destId="{6FC2906D-A958-46B1-AEE9-8A926E7A0315}" srcOrd="3" destOrd="0" presId="urn:microsoft.com/office/officeart/2005/8/layout/gear1"/>
    <dgm:cxn modelId="{0BBD5700-164D-47C3-8B0B-0E2B7F7C4CF3}" type="presParOf" srcId="{978DBA96-19CF-4961-8506-B97CA26B1F1D}" destId="{BAC2BDF1-00D3-436D-A01A-F66045D02E75}" srcOrd="4" destOrd="0" presId="urn:microsoft.com/office/officeart/2005/8/layout/gear1"/>
    <dgm:cxn modelId="{922B958B-C251-4B98-A2F7-97F3BD0E48E6}" type="presParOf" srcId="{978DBA96-19CF-4961-8506-B97CA26B1F1D}" destId="{E2D9E657-5710-4AB6-A1F0-211923467A7E}" srcOrd="5" destOrd="0" presId="urn:microsoft.com/office/officeart/2005/8/layout/gear1"/>
    <dgm:cxn modelId="{10F81F1A-6C54-4A7C-8997-AA5FE2F85EED}" type="presParOf" srcId="{978DBA96-19CF-4961-8506-B97CA26B1F1D}" destId="{E2702DAA-ECAE-4DA7-BCC3-77B8B9C99474}" srcOrd="6" destOrd="0" presId="urn:microsoft.com/office/officeart/2005/8/layout/gear1"/>
    <dgm:cxn modelId="{4FBDE23C-677A-46A3-8A52-770848DDFB94}" type="presParOf" srcId="{978DBA96-19CF-4961-8506-B97CA26B1F1D}" destId="{7C1F4CFD-4DF5-4EA5-9A11-ABDD8BA1DD86}" srcOrd="7" destOrd="0" presId="urn:microsoft.com/office/officeart/2005/8/layout/gear1"/>
    <dgm:cxn modelId="{7354A60E-F7E9-41F3-88F8-C2AE0CE79332}" type="presParOf" srcId="{978DBA96-19CF-4961-8506-B97CA26B1F1D}" destId="{F2DA3B94-CC03-4067-8C8D-058EAFCAB3BD}" srcOrd="8" destOrd="0" presId="urn:microsoft.com/office/officeart/2005/8/layout/gear1"/>
    <dgm:cxn modelId="{00F2309E-4DF5-4FB5-AFF1-2DC2C54FD83A}" type="presParOf" srcId="{978DBA96-19CF-4961-8506-B97CA26B1F1D}" destId="{76034CBC-ECDC-4402-827C-FC0ED51E308F}" srcOrd="9" destOrd="0" presId="urn:microsoft.com/office/officeart/2005/8/layout/gear1"/>
    <dgm:cxn modelId="{477F36AB-2CCA-4161-A4B7-973A0FDFE4D0}" type="presParOf" srcId="{978DBA96-19CF-4961-8506-B97CA26B1F1D}" destId="{8BD08F17-C045-4AD8-9730-E66D27A6E913}" srcOrd="10" destOrd="0" presId="urn:microsoft.com/office/officeart/2005/8/layout/gear1"/>
    <dgm:cxn modelId="{4C99F91F-2E93-4B2E-8D21-1EB7A483CC78}" type="presParOf" srcId="{978DBA96-19CF-4961-8506-B97CA26B1F1D}" destId="{591835EE-15DD-4F4E-A4F5-7FA254DCFB61}" srcOrd="11" destOrd="0" presId="urn:microsoft.com/office/officeart/2005/8/layout/gear1"/>
    <dgm:cxn modelId="{4C803B94-F2B2-4B7F-B034-3B1A148176E9}" type="presParOf" srcId="{978DBA96-19CF-4961-8506-B97CA26B1F1D}" destId="{79579D44-0DB2-4FEE-840D-1D77FAF8D42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89E94-532B-494D-AD7A-712B16D9F5A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7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89E94-532B-494D-AD7A-712B16D9F5A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88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89E94-532B-494D-AD7A-712B16D9F5A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32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048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1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57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810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5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33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5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82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85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7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1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545F7-77F9-4401-AA0E-BF14C26D8903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_________Microsoft_Word1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_________Microsoft_Word2.doc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5029200" y="4267200"/>
            <a:ext cx="3733800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5560820" y="5636861"/>
            <a:ext cx="2659380" cy="56403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600" b="1" dirty="0" smtClean="0">
                <a:solidFill>
                  <a:schemeClr val="accent6">
                    <a:lumMod val="50000"/>
                  </a:schemeClr>
                </a:solidFill>
              </a:rPr>
              <a:t>Иркутск, 2019</a:t>
            </a:r>
            <a:endParaRPr lang="ru-RU" sz="2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6200" y="3038777"/>
            <a:ext cx="5029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«Разработка и внедрение в работу комплексных планов развития в сфере отдыха и оздоровления муниципальных образований и детских оздоровительных учреждений»</a:t>
            </a:r>
          </a:p>
        </p:txBody>
      </p:sp>
    </p:spTree>
    <p:extLst>
      <p:ext uri="{BB962C8B-B14F-4D97-AF65-F5344CB8AC3E}">
        <p14:creationId xmlns:p14="http://schemas.microsoft.com/office/powerpoint/2010/main" val="2049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35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002060"/>
                </a:solidFill>
              </a:rPr>
              <a:t>Комплексный план развития в сфере отдыха и оздоровления муниципальных образований и детских оздоровительных </a:t>
            </a:r>
            <a:r>
              <a:rPr lang="ru-RU" sz="2700" b="1" dirty="0" smtClean="0">
                <a:solidFill>
                  <a:srgbClr val="002060"/>
                </a:solidFill>
              </a:rPr>
              <a:t>учреждений (пример)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rgbClr val="00206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199" y="1566512"/>
            <a:ext cx="8305801" cy="430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52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Комплексный </a:t>
            </a:r>
            <a:r>
              <a:rPr lang="ru-RU" sz="2400" b="1" dirty="0">
                <a:solidFill>
                  <a:srgbClr val="002060"/>
                </a:solidFill>
              </a:rPr>
              <a:t>план развития в сфере отдыха и оздоровления муниципальных образований и детских оздоровительных учреждений (пример)</a:t>
            </a:r>
            <a:br>
              <a:rPr lang="ru-RU" sz="2400" b="1" dirty="0">
                <a:solidFill>
                  <a:srgbClr val="002060"/>
                </a:solidFill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035952"/>
              </p:ext>
            </p:extLst>
          </p:nvPr>
        </p:nvGraphicFramePr>
        <p:xfrm>
          <a:off x="381000" y="1417638"/>
          <a:ext cx="8382000" cy="467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Документ" r:id="rId4" imgW="5938880" imgH="3529661" progId="Word.Document.12">
                  <p:embed/>
                </p:oleObj>
              </mc:Choice>
              <mc:Fallback>
                <p:oleObj name="Документ" r:id="rId4" imgW="5938880" imgH="35296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1417638"/>
                        <a:ext cx="8382000" cy="4678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7762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rgbClr val="002060"/>
                </a:solidFill>
              </a:rPr>
              <a:t>Комплексный план развития в сфере отдыха и оздоровления муниципальных образований и детских оздоровительных учреждений (пример)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561165"/>
              </p:ext>
            </p:extLst>
          </p:nvPr>
        </p:nvGraphicFramePr>
        <p:xfrm>
          <a:off x="426720" y="1219200"/>
          <a:ext cx="826008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Документ" r:id="rId4" imgW="5938880" imgH="3855620" progId="Word.Document.12">
                  <p:embed/>
                </p:oleObj>
              </mc:Choice>
              <mc:Fallback>
                <p:oleObj name="Документ" r:id="rId4" imgW="5938880" imgH="38556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6720" y="1219200"/>
                        <a:ext cx="8260080" cy="472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4205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Муниципальная  </a:t>
            </a:r>
            <a:r>
              <a:rPr lang="ru-RU" sz="2400" b="1" dirty="0">
                <a:solidFill>
                  <a:srgbClr val="002060"/>
                </a:solidFill>
              </a:rPr>
              <a:t>программа «Организация отдыха, оздоровления, занятости детей и подростков в летний период» </a:t>
            </a:r>
            <a:r>
              <a:rPr lang="ru-RU" sz="2400" b="1" dirty="0" smtClean="0">
                <a:solidFill>
                  <a:srgbClr val="002060"/>
                </a:solidFill>
              </a:rPr>
              <a:t> и программа ДОЛ</a:t>
            </a: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Структура программы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1.Титульный </a:t>
            </a:r>
            <a:r>
              <a:rPr lang="ru-RU" sz="2400" dirty="0">
                <a:solidFill>
                  <a:srgbClr val="002060"/>
                </a:solidFill>
              </a:rPr>
              <a:t>лист.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2. Информационная </a:t>
            </a:r>
            <a:r>
              <a:rPr lang="ru-RU" sz="2400" dirty="0">
                <a:solidFill>
                  <a:srgbClr val="002060"/>
                </a:solidFill>
              </a:rPr>
              <a:t>карта </a:t>
            </a:r>
            <a:r>
              <a:rPr lang="ru-RU" sz="2400" dirty="0" smtClean="0">
                <a:solidFill>
                  <a:srgbClr val="002060"/>
                </a:solidFill>
              </a:rPr>
              <a:t>программы (паспорт программы).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3. Пояснительная </a:t>
            </a:r>
            <a:r>
              <a:rPr lang="ru-RU" sz="2400" dirty="0">
                <a:solidFill>
                  <a:srgbClr val="002060"/>
                </a:solidFill>
              </a:rPr>
              <a:t>записка.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4. Планируемые (ожидаемые) </a:t>
            </a:r>
            <a:r>
              <a:rPr lang="ru-RU" sz="2400" dirty="0">
                <a:solidFill>
                  <a:srgbClr val="002060"/>
                </a:solidFill>
              </a:rPr>
              <a:t>результаты.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5. Содержание </a:t>
            </a:r>
            <a:r>
              <a:rPr lang="ru-RU" sz="2400" dirty="0">
                <a:solidFill>
                  <a:srgbClr val="002060"/>
                </a:solidFill>
              </a:rPr>
              <a:t>программы.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6. Организационные условия </a:t>
            </a:r>
            <a:r>
              <a:rPr lang="ru-RU" sz="2400" dirty="0">
                <a:solidFill>
                  <a:srgbClr val="002060"/>
                </a:solidFill>
              </a:rPr>
              <a:t>реализации программы.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7. Система </a:t>
            </a:r>
            <a:r>
              <a:rPr lang="ru-RU" sz="2400" dirty="0">
                <a:solidFill>
                  <a:srgbClr val="002060"/>
                </a:solidFill>
              </a:rPr>
              <a:t>контроля и оценивания результатов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8. Социальные </a:t>
            </a:r>
            <a:r>
              <a:rPr lang="ru-RU" sz="2400" dirty="0">
                <a:solidFill>
                  <a:srgbClr val="002060"/>
                </a:solidFill>
              </a:rPr>
              <a:t>партнеры реализации программы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9.Список </a:t>
            </a:r>
            <a:r>
              <a:rPr lang="ru-RU" sz="2400" dirty="0">
                <a:solidFill>
                  <a:srgbClr val="002060"/>
                </a:solidFill>
              </a:rPr>
              <a:t>литературы и </a:t>
            </a:r>
            <a:r>
              <a:rPr lang="ru-RU" sz="2400" dirty="0" err="1">
                <a:solidFill>
                  <a:srgbClr val="002060"/>
                </a:solidFill>
              </a:rPr>
              <a:t>интернет-ресурсов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10.Приложения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614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Титульный </a:t>
            </a:r>
            <a:r>
              <a:rPr lang="ru-RU" b="1" dirty="0">
                <a:solidFill>
                  <a:srgbClr val="002060"/>
                </a:solidFill>
              </a:rPr>
              <a:t>лист.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lvl="0" defTabSz="457200">
              <a:spcBef>
                <a:spcPts val="100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Учредитель;</a:t>
            </a:r>
            <a:endParaRPr lang="ru-RU" sz="20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lvl="0" defTabSz="457200">
              <a:spcBef>
                <a:spcPts val="100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наименование </a:t>
            </a:r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Мо или собственного 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учреждения;</a:t>
            </a:r>
          </a:p>
          <a:p>
            <a:pPr lvl="0" defTabSz="457200">
              <a:spcBef>
                <a:spcPts val="100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полное название программы </a:t>
            </a:r>
          </a:p>
          <a:p>
            <a:pPr lvl="0" defTabSz="457200">
              <a:spcBef>
                <a:spcPts val="100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предполагаемые сроки реализации программы  </a:t>
            </a:r>
          </a:p>
          <a:p>
            <a:pPr lvl="0" defTabSz="457200">
              <a:spcBef>
                <a:spcPts val="100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Ф.И.О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., должность автора (авторов) программы;</a:t>
            </a:r>
          </a:p>
          <a:p>
            <a:pPr lvl="0" defTabSz="457200">
              <a:spcBef>
                <a:spcPts val="100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год разработки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1757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715962"/>
          </a:xfrm>
        </p:spPr>
        <p:txBody>
          <a:bodyPr>
            <a:noAutofit/>
          </a:bodyPr>
          <a:lstStyle/>
          <a:p>
            <a:r>
              <a:rPr lang="ru-RU" sz="2600" b="1" dirty="0">
                <a:solidFill>
                  <a:srgbClr val="002060"/>
                </a:solidFill>
              </a:rPr>
              <a:t>Информационная карта программы (паспорт программы)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511421"/>
              </p:ext>
            </p:extLst>
          </p:nvPr>
        </p:nvGraphicFramePr>
        <p:xfrm>
          <a:off x="228600" y="715962"/>
          <a:ext cx="8763000" cy="6455099"/>
        </p:xfrm>
        <a:graphic>
          <a:graphicData uri="http://schemas.openxmlformats.org/drawingml/2006/table">
            <a:tbl>
              <a:tblPr/>
              <a:tblGrid>
                <a:gridCol w="2670628"/>
                <a:gridCol w="6092372"/>
              </a:tblGrid>
              <a:tr h="30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    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Программы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69850" algn="just">
                        <a:spcAft>
                          <a:spcPts val="0"/>
                        </a:spcAft>
                        <a:tabLst>
                          <a:tab pos="40132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«Организация отдыха, оздоровления, занятости детей и подростков в каникулярное время» </a:t>
                      </a:r>
                    </a:p>
                    <a:p>
                      <a:pPr marL="69850" marR="69850" algn="just">
                        <a:spcAft>
                          <a:spcPts val="0"/>
                        </a:spcAft>
                        <a:tabLst>
                          <a:tab pos="40132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20___- 20___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годы 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Основание для разработки Программы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6985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342900" algn="l"/>
                          <a:tab pos="581025" algn="l"/>
                          <a:tab pos="40132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Федеральный закон от 06.10.2003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131-ФЗ "Об общих принципах организации местного самоуправления в Российской Федерации". </a:t>
                      </a:r>
                    </a:p>
                    <a:p>
                      <a:pPr marL="342900" marR="6985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342900" algn="l"/>
                          <a:tab pos="581025" algn="l"/>
                          <a:tab pos="40132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Федеральный закон от 24.07.1998 № 124-ФЗ «Об основных гарантиях прав ребенка в Российской Федерации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5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Основные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разработчики Программы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69850" algn="just">
                        <a:spcAft>
                          <a:spcPts val="0"/>
                        </a:spcAft>
                        <a:tabLst>
                          <a:tab pos="40132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Цель Программы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  Формирование системы организации отдыха детей,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способствующей воспитанию,     развитию и оздоровлению ребенка в каникулярное время.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</a:rPr>
                        <a:t>                       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88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Задачи Программы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Совершенствование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правовых, экономических и    организационных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условий системы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отдыха, оздоровления, занятости детей и подростков в каникулярное время. 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Создание условий для развития творческого потенциала, формирование разносторонних интересов и увлечений в досуговой деятельности детей и подростков.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Важнейшие показатели эффективности Программы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6985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2700" algn="l"/>
                          <a:tab pos="241300" algn="l"/>
                          <a:tab pos="40132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Показатели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доступности отдыха детей в каникулярное время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marR="6985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2700" algn="l"/>
                          <a:tab pos="241300" algn="l"/>
                          <a:tab pos="4013200" algn="l"/>
                        </a:tabLs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Сроки и этапы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реализации     Программы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69850" algn="just">
                        <a:spcAft>
                          <a:spcPts val="0"/>
                        </a:spcAft>
                        <a:tabLst>
                          <a:tab pos="40132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20___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20___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годы                                   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Объемы и источники  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финансирования       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Программы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69850" algn="just">
                        <a:spcAft>
                          <a:spcPts val="0"/>
                        </a:spcAft>
                        <a:tabLst>
                          <a:tab pos="40132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 –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________тыс. руб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., в т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ч.:20 ___год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___ тыс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руб.,  в том числе:</a:t>
                      </a:r>
                    </a:p>
                    <a:p>
                      <a:pPr marL="69850" marR="69850" algn="just">
                        <a:spcAft>
                          <a:spcPts val="0"/>
                        </a:spcAft>
                        <a:tabLst>
                          <a:tab pos="40132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 средства областного бюджета –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____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</a:t>
                      </a:r>
                    </a:p>
                    <a:p>
                      <a:pPr marL="69850" marR="69850" algn="just">
                        <a:spcAft>
                          <a:spcPts val="0"/>
                        </a:spcAft>
                        <a:tabLst>
                          <a:tab pos="40132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приносящая доходы деятельность (родительская плата) –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_____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Ожидаемые конечные   </a:t>
                      </a:r>
                      <a:b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результаты реализации</a:t>
                      </a:r>
                      <a:b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Программы </a:t>
                      </a: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69850" algn="just">
                        <a:spcAft>
                          <a:spcPts val="0"/>
                        </a:spcAft>
                        <a:tabLst>
                          <a:tab pos="40132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Система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организации отдыха, оздоровления и занятости детей и подростков    города в каникулярное время:</a:t>
                      </a:r>
                    </a:p>
                    <a:p>
                      <a:pPr marL="69850" marR="69850" algn="just">
                        <a:spcAft>
                          <a:spcPts val="0"/>
                        </a:spcAft>
                        <a:tabLst>
                          <a:tab pos="40132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1.1. Внедрение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 направленных на укрепление здоровья, на развитие интересов и способностей,  обогащение духовного мира юных граждан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240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Пояснительная записка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68362"/>
            <a:ext cx="8382000" cy="58372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Актуальность программы</a:t>
            </a:r>
          </a:p>
          <a:p>
            <a:r>
              <a:rPr lang="ru-RU" dirty="0" smtClean="0"/>
              <a:t>Понятийный </a:t>
            </a:r>
            <a:r>
              <a:rPr lang="ru-RU" dirty="0"/>
              <a:t>аппарат программы</a:t>
            </a:r>
          </a:p>
          <a:p>
            <a:r>
              <a:rPr lang="ru-RU" dirty="0"/>
              <a:t>Краткая характеристика участников программы</a:t>
            </a:r>
          </a:p>
          <a:p>
            <a:r>
              <a:rPr lang="ru-RU" dirty="0"/>
              <a:t>Целевой блок </a:t>
            </a:r>
            <a:r>
              <a:rPr lang="ru-RU" dirty="0" smtClean="0"/>
              <a:t>программы (цель, задачи,  </a:t>
            </a:r>
            <a:r>
              <a:rPr lang="ru-RU" dirty="0"/>
              <a:t>предполагаемые </a:t>
            </a:r>
            <a:r>
              <a:rPr lang="ru-RU" dirty="0" smtClean="0"/>
              <a:t>результаты: количественные,       качественные)</a:t>
            </a:r>
            <a:endParaRPr lang="ru-RU" dirty="0"/>
          </a:p>
          <a:p>
            <a:r>
              <a:rPr lang="ru-RU" dirty="0" smtClean="0"/>
              <a:t>Концептуальные </a:t>
            </a:r>
            <a:r>
              <a:rPr lang="ru-RU" dirty="0"/>
              <a:t>основы </a:t>
            </a:r>
            <a:r>
              <a:rPr lang="ru-RU" dirty="0" smtClean="0"/>
              <a:t>(идея </a:t>
            </a:r>
            <a:r>
              <a:rPr lang="ru-RU" dirty="0"/>
              <a:t>программы)</a:t>
            </a:r>
          </a:p>
          <a:p>
            <a:r>
              <a:rPr lang="ru-RU" dirty="0"/>
              <a:t>Особенности организации </a:t>
            </a:r>
            <a:r>
              <a:rPr lang="ru-RU" dirty="0" err="1" smtClean="0"/>
              <a:t>деятельностных</a:t>
            </a:r>
            <a:r>
              <a:rPr lang="ru-RU" dirty="0" smtClean="0"/>
              <a:t> процессов в </a:t>
            </a:r>
            <a:r>
              <a:rPr lang="ru-RU" dirty="0"/>
              <a:t>данной </a:t>
            </a:r>
            <a:r>
              <a:rPr lang="ru-RU" dirty="0" smtClean="0"/>
              <a:t>программе (механизм и условия реализации программы)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2998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Актуальность </a:t>
            </a:r>
            <a:r>
              <a:rPr lang="ru-RU" sz="3600" b="1" dirty="0">
                <a:solidFill>
                  <a:srgbClr val="002060"/>
                </a:solidFill>
              </a:rPr>
              <a:t>программы</a:t>
            </a: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867400"/>
          </a:xfrm>
        </p:spPr>
        <p:txBody>
          <a:bodyPr>
            <a:normAutofit/>
          </a:bodyPr>
          <a:lstStyle/>
          <a:p>
            <a:pPr marL="0" lvl="0" indent="0" algn="ctr" defTabSz="457200">
              <a:spcBef>
                <a:spcPts val="0"/>
              </a:spcBef>
              <a:buClr>
                <a:srgbClr val="94B6D2"/>
              </a:buClr>
              <a:buNone/>
            </a:pP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Актуальность </a:t>
            </a:r>
            <a:r>
              <a:rPr lang="ru-RU" sz="2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(злободневность, насущность, острота проблем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).</a:t>
            </a:r>
          </a:p>
          <a:p>
            <a:pPr lvl="0" defTabSz="457200">
              <a:spcBef>
                <a:spcPts val="0"/>
              </a:spcBef>
              <a:buClr>
                <a:srgbClr val="94B6D2"/>
              </a:buClr>
              <a:buFont typeface="Wingdings 3" charset="2"/>
              <a:buChar char=""/>
            </a:pPr>
            <a:endParaRPr lang="ru-RU" sz="11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lvl="0" algn="just" defTabSz="457200">
              <a:spcBef>
                <a:spcPts val="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Для государства (отражает стратегические цели государства);</a:t>
            </a:r>
          </a:p>
          <a:p>
            <a:pPr lvl="0" algn="just" defTabSz="457200">
              <a:spcBef>
                <a:spcPts val="0"/>
              </a:spcBef>
              <a:buClr>
                <a:srgbClr val="94B6D2"/>
              </a:buClr>
              <a:buFont typeface="Wingdings 3" charset="2"/>
              <a:buChar char=""/>
            </a:pPr>
            <a:endParaRPr lang="ru-RU" sz="2400" b="1" dirty="0" smtClean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lvl="0" algn="just" defTabSz="457200">
              <a:spcBef>
                <a:spcPts val="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Для муниципального образования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</a:t>
            </a:r>
            <a:r>
              <a:rPr lang="ru-RU" sz="2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почему </a:t>
            </a:r>
            <a:r>
              <a:rPr lang="ru-RU" sz="2400" b="1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заинтересованы организовывать  летом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);</a:t>
            </a:r>
          </a:p>
          <a:p>
            <a:pPr lvl="0" defTabSz="457200">
              <a:spcBef>
                <a:spcPts val="0"/>
              </a:spcBef>
              <a:buClr>
                <a:srgbClr val="94B6D2"/>
              </a:buClr>
              <a:buFont typeface="Wingdings 3" charset="2"/>
              <a:buChar char=""/>
            </a:pPr>
            <a:endParaRPr lang="ru-RU" sz="105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lvl="0" defTabSz="457200">
              <a:spcBef>
                <a:spcPts val="0"/>
              </a:spcBef>
              <a:buClr>
                <a:srgbClr val="94B6D2"/>
              </a:buClr>
              <a:buFont typeface="Wingdings 3" charset="2"/>
              <a:buChar char=""/>
            </a:pPr>
            <a:endParaRPr lang="ru-RU" sz="1400" b="1" i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lvl="0" algn="just" defTabSz="457200">
              <a:spcBef>
                <a:spcPts val="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Для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учреждения (</a:t>
            </a:r>
            <a:r>
              <a:rPr lang="ru-RU" sz="2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отражает цели и задачи вашей основной деятельности)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; </a:t>
            </a:r>
            <a:endParaRPr lang="ru-RU" sz="2400" b="1" dirty="0" smtClean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lvl="0" defTabSz="457200">
              <a:spcBef>
                <a:spcPts val="0"/>
              </a:spcBef>
              <a:buClr>
                <a:srgbClr val="94B6D2"/>
              </a:buClr>
              <a:buFont typeface="Wingdings 3" charset="2"/>
              <a:buChar char=""/>
            </a:pPr>
            <a:endParaRPr lang="ru-RU" sz="12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lvl="0" defTabSz="457200">
              <a:spcBef>
                <a:spcPts val="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Актуальность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для 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ребенка  </a:t>
            </a:r>
            <a:r>
              <a:rPr lang="ru-RU" sz="2400" b="1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</a:t>
            </a:r>
            <a:r>
              <a:rPr lang="ru-RU" sz="2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как  мероприятия программы будут способствовать  </a:t>
            </a:r>
            <a:r>
              <a:rPr lang="ru-RU" sz="2400" b="1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реализации  </a:t>
            </a:r>
            <a:r>
              <a:rPr lang="ru-RU" sz="2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его </a:t>
            </a:r>
            <a:r>
              <a:rPr lang="ru-RU" sz="2400" b="1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потребностей).</a:t>
            </a:r>
            <a:endParaRPr lang="ru-RU" sz="2400" b="1" i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56054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5105400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Определение </a:t>
            </a:r>
            <a:r>
              <a:rPr lang="ru-RU" sz="2800" dirty="0"/>
              <a:t>ключевых понятий содержания программы.  </a:t>
            </a:r>
            <a:r>
              <a:rPr lang="ru-RU" sz="2800" dirty="0" smtClean="0"/>
              <a:t>«Отдых и оздоровление».  </a:t>
            </a:r>
            <a:r>
              <a:rPr lang="ru-RU" sz="2800" dirty="0"/>
              <a:t>Что такое </a:t>
            </a:r>
            <a:r>
              <a:rPr lang="ru-RU" sz="2800" dirty="0" smtClean="0"/>
              <a:t>«дополнительное образование»? </a:t>
            </a:r>
            <a:r>
              <a:rPr lang="ru-RU" sz="2800" dirty="0"/>
              <a:t>Что такое «компетенция»? и т.д. </a:t>
            </a:r>
          </a:p>
          <a:p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Понятийный аппарат программы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296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/>
              <a:t>Целевой блок программы (цель, задачи,  предполагаемые результаты: количественные,       качественные)</a:t>
            </a:r>
            <a:br>
              <a:rPr lang="ru-RU" sz="2700" b="1" dirty="0"/>
            </a:br>
            <a:endParaRPr lang="ru-RU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2578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Результаты реализации </a:t>
            </a:r>
            <a:r>
              <a:rPr lang="ru-RU" dirty="0" smtClean="0"/>
              <a:t> программы ДОЛ могут</a:t>
            </a:r>
            <a:endParaRPr lang="ru-RU" dirty="0"/>
          </a:p>
          <a:p>
            <a:r>
              <a:rPr lang="ru-RU" dirty="0"/>
              <a:t>быть представлены </a:t>
            </a:r>
            <a:r>
              <a:rPr lang="ru-RU" dirty="0" smtClean="0"/>
              <a:t>как </a:t>
            </a:r>
            <a:r>
              <a:rPr lang="ru-RU" b="1" dirty="0" smtClean="0"/>
              <a:t>основные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- результаты обучения;</a:t>
            </a:r>
          </a:p>
          <a:p>
            <a:r>
              <a:rPr lang="ru-RU" dirty="0"/>
              <a:t>- результаты развития;</a:t>
            </a:r>
          </a:p>
          <a:p>
            <a:r>
              <a:rPr lang="ru-RU" dirty="0"/>
              <a:t>- результаты воспитания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Организационные</a:t>
            </a:r>
            <a:r>
              <a:rPr lang="ru-RU" dirty="0" smtClean="0"/>
              <a:t> (столько-то разработали, организовали и т.д.)</a:t>
            </a:r>
          </a:p>
          <a:p>
            <a:r>
              <a:rPr lang="ru-RU" dirty="0" smtClean="0"/>
              <a:t>К </a:t>
            </a:r>
            <a:r>
              <a:rPr lang="ru-RU" dirty="0"/>
              <a:t>результатам необходимо добавлять критерии </a:t>
            </a:r>
            <a:r>
              <a:rPr lang="ru-RU" dirty="0" smtClean="0"/>
              <a:t>результативности  в </a:t>
            </a:r>
            <a:r>
              <a:rPr lang="ru-RU" dirty="0"/>
              <a:t>виде соответствующих тестов, анкет, опросников</a:t>
            </a:r>
            <a:r>
              <a:rPr lang="ru-RU" dirty="0" smtClean="0"/>
              <a:t>, авторских  методик </a:t>
            </a:r>
            <a:r>
              <a:rPr lang="ru-RU" dirty="0"/>
              <a:t>и других диагностических материалов. </a:t>
            </a:r>
            <a:r>
              <a:rPr lang="ru-RU" dirty="0" smtClean="0"/>
              <a:t> (Приложение)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552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«Добро пожаловать, или посторонним вход воспрещен»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algn="just"/>
            <a:r>
              <a:rPr lang="ru-RU" sz="3000" dirty="0" smtClean="0"/>
              <a:t>1. Отследить проблемные вопросы организации педагогического процесса?</a:t>
            </a:r>
          </a:p>
          <a:p>
            <a:pPr algn="just"/>
            <a:endParaRPr lang="ru-RU" sz="3000" dirty="0" smtClean="0"/>
          </a:p>
          <a:p>
            <a:pPr algn="just"/>
            <a:r>
              <a:rPr lang="ru-RU" sz="3000" dirty="0" smtClean="0"/>
              <a:t>2. Как обозначены качественные показатели работы лагеря?</a:t>
            </a:r>
          </a:p>
          <a:p>
            <a:pPr algn="just"/>
            <a:endParaRPr lang="ru-RU" sz="3000" dirty="0"/>
          </a:p>
          <a:p>
            <a:pPr algn="just"/>
            <a:r>
              <a:rPr lang="ru-RU" sz="3000" dirty="0" smtClean="0"/>
              <a:t>3. Как показана организация индивидуальной работы в лагере?</a:t>
            </a:r>
          </a:p>
          <a:p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877981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Количественные показатели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638800"/>
          </a:xfrm>
        </p:spPr>
        <p:txBody>
          <a:bodyPr/>
          <a:lstStyle/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r>
              <a:rPr lang="ru-RU" altLang="ru-RU" sz="2400" dirty="0">
                <a:solidFill>
                  <a:srgbClr val="000000"/>
                </a:solidFill>
                <a:latin typeface="Arial"/>
                <a:cs typeface="Arial"/>
              </a:rPr>
              <a:t>количество участников смены, вновь стремящихся попасть в лагерь по данной программе</a:t>
            </a:r>
            <a:r>
              <a:rPr lang="ru-RU" altLang="ru-RU" sz="24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endParaRPr lang="ru-RU" altLang="ru-RU" sz="24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r>
              <a:rPr lang="ru-RU" altLang="ru-RU" sz="2400" dirty="0" smtClean="0">
                <a:solidFill>
                  <a:srgbClr val="000000"/>
                </a:solidFill>
                <a:latin typeface="Arial"/>
                <a:cs typeface="Arial"/>
              </a:rPr>
              <a:t>количество  </a:t>
            </a:r>
            <a:r>
              <a:rPr lang="ru-RU" altLang="ru-RU" sz="2400" dirty="0">
                <a:solidFill>
                  <a:srgbClr val="000000"/>
                </a:solidFill>
                <a:latin typeface="Arial"/>
                <a:cs typeface="Arial"/>
              </a:rPr>
              <a:t>оздоровленных   </a:t>
            </a:r>
            <a:r>
              <a:rPr lang="ru-RU" altLang="ru-RU" sz="2400" dirty="0" smtClean="0">
                <a:solidFill>
                  <a:srgbClr val="000000"/>
                </a:solidFill>
                <a:latin typeface="Arial"/>
                <a:cs typeface="Arial"/>
              </a:rPr>
              <a:t>детей;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endParaRPr lang="ru-RU" altLang="ru-RU" sz="2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r>
              <a:rPr lang="ru-RU" altLang="ru-RU" sz="2400" dirty="0" smtClean="0">
                <a:solidFill>
                  <a:srgbClr val="000000"/>
                </a:solidFill>
                <a:latin typeface="Arial"/>
                <a:cs typeface="Arial"/>
              </a:rPr>
              <a:t>количества  </a:t>
            </a:r>
            <a:r>
              <a:rPr lang="ru-RU" altLang="ru-RU" sz="2400" dirty="0">
                <a:solidFill>
                  <a:srgbClr val="000000"/>
                </a:solidFill>
                <a:latin typeface="Arial"/>
                <a:cs typeface="Arial"/>
              </a:rPr>
              <a:t>охваченных   детей организованными    формами    </a:t>
            </a:r>
            <a:r>
              <a:rPr lang="ru-RU" altLang="ru-RU" sz="2400" dirty="0" smtClean="0">
                <a:solidFill>
                  <a:srgbClr val="000000"/>
                </a:solidFill>
                <a:latin typeface="Arial"/>
                <a:cs typeface="Arial"/>
              </a:rPr>
              <a:t>отдыха;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endParaRPr lang="ru-RU" altLang="ru-RU" sz="2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r>
              <a:rPr lang="ru-RU" altLang="ru-RU" sz="2400" dirty="0" smtClean="0">
                <a:solidFill>
                  <a:srgbClr val="000000"/>
                </a:solidFill>
                <a:latin typeface="Arial"/>
                <a:cs typeface="Arial"/>
              </a:rPr>
              <a:t>сравнительные    </a:t>
            </a:r>
            <a:r>
              <a:rPr lang="ru-RU" altLang="ru-RU" sz="2400" dirty="0">
                <a:solidFill>
                  <a:srgbClr val="000000"/>
                </a:solidFill>
                <a:latin typeface="Arial"/>
                <a:cs typeface="Arial"/>
              </a:rPr>
              <a:t>показатели    травматизма    и правонарушений.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772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556" y="38629"/>
            <a:ext cx="8229600" cy="792162"/>
          </a:xfrm>
        </p:spPr>
        <p:txBody>
          <a:bodyPr/>
          <a:lstStyle/>
          <a:p>
            <a:r>
              <a:rPr lang="ru-RU" dirty="0" smtClean="0"/>
              <a:t>Качественные показатели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0791"/>
            <a:ext cx="8458200" cy="5874809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изменение степени </a:t>
            </a:r>
            <a:r>
              <a:rPr lang="ru-RU" sz="2200" dirty="0" err="1"/>
              <a:t>сформированности</a:t>
            </a:r>
            <a:r>
              <a:rPr lang="ru-RU" sz="2200" dirty="0"/>
              <a:t> личностных качеств;</a:t>
            </a:r>
          </a:p>
          <a:p>
            <a:r>
              <a:rPr lang="ru-RU" sz="2200" dirty="0" smtClean="0"/>
              <a:t>трансляция </a:t>
            </a:r>
            <a:r>
              <a:rPr lang="ru-RU" sz="2200" dirty="0"/>
              <a:t>(использование) приобретенных знаний и опыта;</a:t>
            </a:r>
          </a:p>
          <a:p>
            <a:r>
              <a:rPr lang="ru-RU" sz="2200" dirty="0"/>
              <a:t>укрепление (развитие) социальных связей;</a:t>
            </a:r>
          </a:p>
          <a:p>
            <a:r>
              <a:rPr lang="ru-RU" sz="2200" dirty="0"/>
              <a:t>формирование ответственности за себя, других, за свое и общее дело;</a:t>
            </a:r>
          </a:p>
          <a:p>
            <a:r>
              <a:rPr lang="ru-RU" sz="2200" dirty="0" smtClean="0"/>
              <a:t>формирование новых компетенций </a:t>
            </a:r>
            <a:endParaRPr lang="ru-RU" sz="2200" dirty="0"/>
          </a:p>
          <a:p>
            <a:r>
              <a:rPr lang="ru-RU" sz="2200" dirty="0"/>
              <a:t>психологически комфортное положение всех участников смены;</a:t>
            </a:r>
          </a:p>
          <a:p>
            <a:r>
              <a:rPr lang="ru-RU" sz="2200" dirty="0"/>
              <a:t>степень включенности в активную жизнь лагеря, наличие или отсутствие детского самоуправления;</a:t>
            </a:r>
          </a:p>
          <a:p>
            <a:r>
              <a:rPr lang="ru-RU" sz="2200" dirty="0"/>
              <a:t>мотивация к здоровому образу жизни;</a:t>
            </a:r>
          </a:p>
          <a:p>
            <a:r>
              <a:rPr lang="ru-RU" sz="2200" dirty="0"/>
              <a:t>укрепление здоровья;</a:t>
            </a:r>
          </a:p>
          <a:p>
            <a:r>
              <a:rPr lang="ru-RU" sz="2200" dirty="0" smtClean="0"/>
              <a:t>удовлетворенность </a:t>
            </a:r>
            <a:r>
              <a:rPr lang="ru-RU" sz="2200" dirty="0"/>
              <a:t>родителей и детей формами организации свободного времени, ощущение удовлетворения от своего участия в работе лагеря и от достигнутых за время лагерной смены результатов. 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477148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3251"/>
            <a:ext cx="8229600" cy="56356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srgbClr val="343434"/>
                </a:solidFill>
              </a:rPr>
              <a:t>Концептуальные основы (идея программы)</a:t>
            </a:r>
            <a:br>
              <a:rPr lang="ru-RU" sz="3200" b="1" dirty="0">
                <a:solidFill>
                  <a:srgbClr val="343434"/>
                </a:solidFill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20762"/>
            <a:ext cx="8229600" cy="5105401"/>
          </a:xfrm>
        </p:spPr>
        <p:txBody>
          <a:bodyPr/>
          <a:lstStyle/>
          <a:p>
            <a:r>
              <a:rPr lang="ru-RU" dirty="0" smtClean="0"/>
              <a:t>Общий </a:t>
            </a:r>
            <a:r>
              <a:rPr lang="ru-RU" dirty="0"/>
              <a:t>замысел, общее описание замысла чего-либо.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Психологически комфортная среда для каждого ребенка. </a:t>
            </a:r>
          </a:p>
          <a:p>
            <a:pPr marL="0" indent="0" algn="ctr">
              <a:buNone/>
            </a:pPr>
            <a:r>
              <a:rPr lang="ru-RU" dirty="0" smtClean="0"/>
              <a:t>Зона личностного роста. </a:t>
            </a:r>
          </a:p>
          <a:p>
            <a:pPr marL="0" indent="0" algn="ctr">
              <a:buNone/>
            </a:pPr>
            <a:r>
              <a:rPr lang="ru-RU" dirty="0" smtClean="0"/>
              <a:t>Организация индивидуальной  педагогической помощи и поддержки. 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844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Особенности организации </a:t>
            </a:r>
            <a:r>
              <a:rPr lang="ru-RU" sz="2400" b="1" dirty="0" err="1"/>
              <a:t>деятельностных</a:t>
            </a:r>
            <a:r>
              <a:rPr lang="ru-RU" sz="2400" b="1" dirty="0"/>
              <a:t> процессов в данной программе (механизм и условия реализации программы)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Логика </a:t>
            </a:r>
            <a:r>
              <a:rPr lang="ru-RU" dirty="0"/>
              <a:t>развития, режим осуществления программы и т.д.). </a:t>
            </a:r>
            <a:endParaRPr lang="ru-RU" dirty="0" smtClean="0"/>
          </a:p>
          <a:p>
            <a:pPr algn="just"/>
            <a:r>
              <a:rPr lang="ru-RU" dirty="0" smtClean="0"/>
              <a:t>Он </a:t>
            </a:r>
            <a:r>
              <a:rPr lang="ru-RU" dirty="0"/>
              <a:t>представляет собой описание системы действий по воплощению в жизнь замысла, идей программы (что необходимо сделать, в каком порядке, в какие сроки и т.п.). </a:t>
            </a:r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зависимости от типа программы механизм реализации может быть внешним и внутренним. Внешний механизм реализации </a:t>
            </a:r>
            <a:r>
              <a:rPr lang="ru-RU" dirty="0" smtClean="0"/>
              <a:t>предполагает </a:t>
            </a:r>
            <a:r>
              <a:rPr lang="ru-RU" dirty="0"/>
              <a:t>привлечение внешних ресурсов и резервов (кадровое, материально-техническое обеспечение). Внутренний механизм реализации предполагает использование собственных сил, внутренних резервов. </a:t>
            </a:r>
          </a:p>
        </p:txBody>
      </p:sp>
    </p:spTree>
    <p:extLst>
      <p:ext uri="{BB962C8B-B14F-4D97-AF65-F5344CB8AC3E}">
        <p14:creationId xmlns:p14="http://schemas.microsoft.com/office/powerpoint/2010/main" val="545908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600" y="304800"/>
            <a:ext cx="8356600" cy="8382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BA79D">
                    <a:lumMod val="50000"/>
                  </a:srgbClr>
                </a:solidFill>
                <a:latin typeface="Century Gothic" panose="020B0502020202020204"/>
              </a:rPr>
              <a:t>Содержание и средства реализации программы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lvl="0" defTabSz="457200">
              <a:spcBef>
                <a:spcPts val="100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Направления программы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;</a:t>
            </a:r>
          </a:p>
          <a:p>
            <a:pPr lvl="0" defTabSz="457200">
              <a:spcBef>
                <a:spcPts val="100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-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методы и формы работы;</a:t>
            </a:r>
          </a:p>
          <a:p>
            <a:pPr lvl="0" defTabSz="457200">
              <a:spcBef>
                <a:spcPts val="1000"/>
              </a:spcBef>
              <a:buClr>
                <a:srgbClr val="94B6D2"/>
              </a:buClr>
              <a:buFont typeface="Wingdings 3" charset="2"/>
              <a:buChar char=""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-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план мероприятий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</a:t>
            </a:r>
          </a:p>
          <a:p>
            <a:pPr marL="0" lvl="0" indent="0" defTabSz="457200">
              <a:spcBef>
                <a:spcPts val="1000"/>
              </a:spcBef>
              <a:buClr>
                <a:srgbClr val="94B6D2"/>
              </a:buClr>
              <a:buNone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Этот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раздел содержит описание форм и методов, с помощью которых предполагается реализовать цели и задачи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</a:t>
            </a:r>
          </a:p>
          <a:p>
            <a:pPr marL="0" lvl="0" indent="0" defTabSz="457200">
              <a:spcBef>
                <a:spcPts val="1000"/>
              </a:spcBef>
              <a:buClr>
                <a:srgbClr val="94B6D2"/>
              </a:buClr>
              <a:buNone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Обычно, исходя из задач, содержание разбивается на отдельные части (блоки, модули, подпрограммы, направления и т.д.), 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представляющие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относительно самостоятельные разделы.</a:t>
            </a:r>
          </a:p>
        </p:txBody>
      </p:sp>
    </p:spTree>
    <p:extLst>
      <p:ext uri="{BB962C8B-B14F-4D97-AF65-F5344CB8AC3E}">
        <p14:creationId xmlns:p14="http://schemas.microsoft.com/office/powerpoint/2010/main" val="1030439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56" y="152400"/>
            <a:ext cx="8229600" cy="71596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Виды программ ДОЛ по направленности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990600"/>
            <a:ext cx="8122356" cy="5867400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pPr algn="just"/>
            <a:r>
              <a:rPr lang="ru-RU" sz="5000" dirty="0" smtClean="0"/>
              <a:t>Комплексная </a:t>
            </a:r>
            <a:r>
              <a:rPr lang="ru-RU" sz="5000" dirty="0"/>
              <a:t>программа - программа разноплановой деятельности</a:t>
            </a:r>
            <a:r>
              <a:rPr lang="ru-RU" sz="5000" dirty="0" smtClean="0"/>
              <a:t>, реализуемая </a:t>
            </a:r>
            <a:r>
              <a:rPr lang="ru-RU" sz="5000" dirty="0"/>
              <a:t>в организациях отдыха и оздоровления детей, объединяющая </a:t>
            </a:r>
            <a:r>
              <a:rPr lang="ru-RU" sz="5000" dirty="0" smtClean="0"/>
              <a:t>различные направления </a:t>
            </a:r>
            <a:r>
              <a:rPr lang="ru-RU" sz="5000" dirty="0"/>
              <a:t>отдыха, оздоровления и воспитания детей в специфических условиях лагеря.</a:t>
            </a:r>
          </a:p>
          <a:p>
            <a:pPr algn="just"/>
            <a:endParaRPr lang="ru-RU" sz="5000" dirty="0" smtClean="0"/>
          </a:p>
          <a:p>
            <a:pPr algn="just"/>
            <a:r>
              <a:rPr lang="ru-RU" sz="5000" dirty="0" smtClean="0"/>
              <a:t>Профильная </a:t>
            </a:r>
            <a:r>
              <a:rPr lang="ru-RU" sz="5000" dirty="0"/>
              <a:t>(специализированная) программа - программа с одним</a:t>
            </a:r>
            <a:r>
              <a:rPr lang="ru-RU" sz="5000" dirty="0" smtClean="0"/>
              <a:t>,    генеральным </a:t>
            </a:r>
            <a:r>
              <a:rPr lang="ru-RU" sz="5000" dirty="0"/>
              <a:t>(ведущим, основным) направлением деятельности. Такими являются, например</a:t>
            </a:r>
            <a:r>
              <a:rPr lang="ru-RU" sz="5000" dirty="0" smtClean="0"/>
              <a:t>, социально-педагогические </a:t>
            </a:r>
            <a:r>
              <a:rPr lang="ru-RU" sz="5000" dirty="0"/>
              <a:t>программы лагерей для подростков с </a:t>
            </a:r>
            <a:r>
              <a:rPr lang="ru-RU" sz="5000" dirty="0" err="1"/>
              <a:t>девиантным</a:t>
            </a:r>
            <a:r>
              <a:rPr lang="ru-RU" sz="5000" dirty="0"/>
              <a:t> поведением</a:t>
            </a:r>
            <a:r>
              <a:rPr lang="ru-RU" sz="5000" dirty="0" smtClean="0"/>
              <a:t>, юных </a:t>
            </a:r>
            <a:r>
              <a:rPr lang="ru-RU" sz="5000" dirty="0"/>
              <a:t>лидеров детских организаций или экологические, краеведческие программы.</a:t>
            </a:r>
          </a:p>
          <a:p>
            <a:pPr algn="just"/>
            <a:endParaRPr lang="ru-RU" sz="5000" dirty="0" smtClean="0"/>
          </a:p>
          <a:p>
            <a:pPr algn="just"/>
            <a:r>
              <a:rPr lang="ru-RU" sz="5000" dirty="0" smtClean="0"/>
              <a:t> </a:t>
            </a:r>
            <a:r>
              <a:rPr lang="ru-RU" sz="5000" dirty="0"/>
              <a:t>Адаптированная программа - образовательная программа, </a:t>
            </a:r>
            <a:r>
              <a:rPr lang="ru-RU" sz="5000" dirty="0" smtClean="0"/>
              <a:t>предусмотренная  для  </a:t>
            </a:r>
            <a:r>
              <a:rPr lang="ru-RU" sz="5000" dirty="0"/>
              <a:t>лиц с ограниченными возможностями здоровья с учетом особенностей </a:t>
            </a:r>
            <a:r>
              <a:rPr lang="ru-RU" sz="5000" dirty="0" smtClean="0"/>
              <a:t>их  психофизического </a:t>
            </a:r>
            <a:r>
              <a:rPr lang="ru-RU" sz="5000" dirty="0"/>
              <a:t>развития, индивидуальных возможностей и при </a:t>
            </a:r>
            <a:r>
              <a:rPr lang="ru-RU" sz="5000" dirty="0" smtClean="0"/>
              <a:t>необходимости  обеспечивающая </a:t>
            </a:r>
            <a:r>
              <a:rPr lang="ru-RU" sz="5000" dirty="0"/>
              <a:t>коррекцию нарушений развития и социальную адаптацию указанных лиц.</a:t>
            </a:r>
          </a:p>
        </p:txBody>
      </p:sp>
    </p:spTree>
    <p:extLst>
      <p:ext uri="{BB962C8B-B14F-4D97-AF65-F5344CB8AC3E}">
        <p14:creationId xmlns:p14="http://schemas.microsoft.com/office/powerpoint/2010/main" val="3398516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Список литературы, использованной при разработке программы и необходимой в ходе ее реализации.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047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639762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Программа должна обладать определенными качествами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>
            <a:noAutofit/>
          </a:bodyPr>
          <a:lstStyle/>
          <a:p>
            <a:r>
              <a:rPr lang="ru-RU" sz="2400" dirty="0" smtClean="0"/>
              <a:t>- </a:t>
            </a:r>
            <a:r>
              <a:rPr lang="ru-RU" sz="2000" dirty="0"/>
              <a:t>преемственность - качество программы, которое свидетельствует о том, что </a:t>
            </a:r>
            <a:r>
              <a:rPr lang="ru-RU" sz="2000" dirty="0" smtClean="0"/>
              <a:t>она рождается </a:t>
            </a:r>
            <a:r>
              <a:rPr lang="ru-RU" sz="2000" dirty="0"/>
              <a:t>из предшествующего </a:t>
            </a:r>
            <a:r>
              <a:rPr lang="ru-RU" sz="2000" dirty="0" smtClean="0"/>
              <a:t>опыта;</a:t>
            </a:r>
            <a:endParaRPr lang="ru-RU" sz="2000" dirty="0"/>
          </a:p>
          <a:p>
            <a:r>
              <a:rPr lang="ru-RU" sz="2000" dirty="0"/>
              <a:t>- целостность, логичность - </a:t>
            </a:r>
            <a:r>
              <a:rPr lang="ru-RU" sz="2000" dirty="0" smtClean="0"/>
              <a:t>объединяет </a:t>
            </a:r>
            <a:r>
              <a:rPr lang="ru-RU" sz="2000" dirty="0"/>
              <a:t>в единую систему </a:t>
            </a:r>
            <a:r>
              <a:rPr lang="ru-RU" sz="2000" dirty="0" smtClean="0"/>
              <a:t>все действия</a:t>
            </a:r>
            <a:r>
              <a:rPr lang="ru-RU" sz="2000" dirty="0"/>
              <a:t>: от выдвижения целей, отбора средств до описания предполагаемого результата </a:t>
            </a:r>
            <a:r>
              <a:rPr lang="ru-RU" sz="2000" dirty="0" smtClean="0"/>
              <a:t>и способов </a:t>
            </a:r>
            <a:r>
              <a:rPr lang="ru-RU" sz="2000" dirty="0"/>
              <a:t>его достижения.</a:t>
            </a:r>
          </a:p>
          <a:p>
            <a:r>
              <a:rPr lang="ru-RU" sz="2000" dirty="0"/>
              <a:t>- полнота изложения - </a:t>
            </a:r>
            <a:r>
              <a:rPr lang="ru-RU" sz="2000" dirty="0" smtClean="0"/>
              <a:t>подробное </a:t>
            </a:r>
            <a:r>
              <a:rPr lang="ru-RU" sz="2000" dirty="0"/>
              <a:t>описание </a:t>
            </a:r>
            <a:r>
              <a:rPr lang="ru-RU" sz="2000" dirty="0" smtClean="0"/>
              <a:t>идей</a:t>
            </a:r>
            <a:r>
              <a:rPr lang="ru-RU" sz="2000" dirty="0"/>
              <a:t>, смыслов</a:t>
            </a:r>
            <a:r>
              <a:rPr lang="ru-RU" sz="2000" dirty="0" smtClean="0"/>
              <a:t>, содержания</a:t>
            </a:r>
            <a:r>
              <a:rPr lang="ru-RU" sz="2000" dirty="0"/>
              <a:t>, механизмов, средств и способов работы;</a:t>
            </a:r>
          </a:p>
          <a:p>
            <a:r>
              <a:rPr lang="ru-RU" sz="2000" dirty="0"/>
              <a:t>- реалистичность - </a:t>
            </a:r>
            <a:r>
              <a:rPr lang="ru-RU" sz="2000" dirty="0" smtClean="0"/>
              <a:t>она выполнима</a:t>
            </a:r>
            <a:r>
              <a:rPr lang="ru-RU" sz="2000" dirty="0"/>
              <a:t>, оптимальна для потенциала </a:t>
            </a:r>
            <a:r>
              <a:rPr lang="ru-RU" sz="2000" dirty="0" smtClean="0"/>
              <a:t>участников</a:t>
            </a:r>
            <a:r>
              <a:rPr lang="ru-RU" sz="2000" dirty="0"/>
              <a:t>, заявленные в ней </a:t>
            </a:r>
            <a:r>
              <a:rPr lang="ru-RU" sz="2000" dirty="0" smtClean="0"/>
              <a:t>результаты достижимы;</a:t>
            </a:r>
            <a:endParaRPr lang="ru-RU" sz="2000" dirty="0"/>
          </a:p>
          <a:p>
            <a:r>
              <a:rPr lang="ru-RU" sz="2000" dirty="0"/>
              <a:t>- адаптивность (гибкость) </a:t>
            </a:r>
            <a:r>
              <a:rPr lang="ru-RU" sz="2000" dirty="0" smtClean="0"/>
              <a:t>– возможность  корректироваться с учетом </a:t>
            </a:r>
            <a:r>
              <a:rPr lang="ru-RU" sz="2000" dirty="0"/>
              <a:t>объективных условий;</a:t>
            </a:r>
          </a:p>
          <a:p>
            <a:r>
              <a:rPr lang="ru-RU" sz="2000" dirty="0"/>
              <a:t>- оригинальность - нетрадиционный подход к решению поставленных задач</a:t>
            </a:r>
            <a:r>
              <a:rPr lang="ru-RU" sz="2000" dirty="0" smtClean="0"/>
              <a:t>, отражающий </a:t>
            </a:r>
            <a:r>
              <a:rPr lang="ru-RU" sz="2000" dirty="0"/>
              <a:t>творческий поиск педагогического коллектива;</a:t>
            </a:r>
          </a:p>
          <a:p>
            <a:r>
              <a:rPr lang="ru-RU" sz="2000" dirty="0"/>
              <a:t>- грамотность - грамотное использование в программе </a:t>
            </a:r>
            <a:r>
              <a:rPr lang="ru-RU" sz="2000" dirty="0" smtClean="0"/>
              <a:t>научных понятий и терминов, методики воспитательной деятельности</a:t>
            </a:r>
            <a:r>
              <a:rPr lang="ru-RU" sz="2000" dirty="0"/>
              <a:t>, </a:t>
            </a:r>
            <a:r>
              <a:rPr lang="ru-RU" sz="2000" dirty="0" smtClean="0"/>
              <a:t> четкое </a:t>
            </a:r>
            <a:r>
              <a:rPr lang="ru-RU" sz="2000" dirty="0"/>
              <a:t>написание </a:t>
            </a:r>
            <a:r>
              <a:rPr lang="ru-RU" sz="2000" dirty="0" smtClean="0"/>
              <a:t>формулирование  </a:t>
            </a:r>
            <a:r>
              <a:rPr lang="ru-RU" sz="2000" dirty="0"/>
              <a:t>цели, задач,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126139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295400" y="12446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</a:pP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굴림" pitchFamily="34" charset="-127"/>
            </a:endParaRPr>
          </a:p>
          <a:p>
            <a:pPr algn="just">
              <a:lnSpc>
                <a:spcPct val="160000"/>
              </a:lnSpc>
            </a:pPr>
            <a:endParaRPr lang="en-US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굴림" pitchFamily="34" charset="-127"/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295400" y="457200"/>
            <a:ext cx="6696075" cy="23622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endParaRPr kumimoji="1" lang="en-US" altLang="ko-KR" sz="3500" dirty="0">
              <a:solidFill>
                <a:schemeClr val="tx1">
                  <a:lumMod val="85000"/>
                  <a:lumOff val="15000"/>
                </a:schemeClr>
              </a:solidFill>
              <a:ea typeface="굴림" pitchFamily="34" charset="-127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261800594"/>
              </p:ext>
            </p:extLst>
          </p:nvPr>
        </p:nvGraphicFramePr>
        <p:xfrm>
          <a:off x="2666999" y="1638300"/>
          <a:ext cx="6238875" cy="4787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81000" y="381000"/>
            <a:ext cx="777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Побеждает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лишь тот, кто лучше всех подготовлен к предстоящим действиям.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6934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002060"/>
                </a:solidFill>
              </a:rPr>
              <a:t>Планы, программы действий, проекты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71700" y="1173163"/>
            <a:ext cx="66675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План - заранее </a:t>
            </a:r>
            <a:r>
              <a:rPr lang="ru-RU" sz="2000" dirty="0">
                <a:solidFill>
                  <a:srgbClr val="002060"/>
                </a:solidFill>
              </a:rPr>
              <a:t>намеченная система мероприятий, предусматривающая порядок, последовательность и сроки выполнения работ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Программа - изложение </a:t>
            </a:r>
            <a:r>
              <a:rPr lang="ru-RU" sz="2000" dirty="0">
                <a:solidFill>
                  <a:srgbClr val="002060"/>
                </a:solidFill>
              </a:rPr>
              <a:t>содержания и цели деятельности </a:t>
            </a:r>
            <a:r>
              <a:rPr lang="ru-RU" sz="2000" dirty="0" smtClean="0">
                <a:solidFill>
                  <a:srgbClr val="002060"/>
                </a:solidFill>
              </a:rPr>
              <a:t>   </a:t>
            </a:r>
            <a:r>
              <a:rPr lang="ru-RU" sz="2000" dirty="0">
                <a:solidFill>
                  <a:srgbClr val="002060"/>
                </a:solidFill>
              </a:rPr>
              <a:t>организации или отдельного деятеля. </a:t>
            </a:r>
            <a:r>
              <a:rPr lang="ru-RU" sz="2000" dirty="0" smtClean="0">
                <a:solidFill>
                  <a:srgbClr val="002060"/>
                </a:solidFill>
              </a:rPr>
              <a:t>Понятие</a:t>
            </a:r>
            <a:r>
              <a:rPr lang="ru-RU" sz="2000" dirty="0">
                <a:solidFill>
                  <a:srgbClr val="002060"/>
                </a:solidFill>
              </a:rPr>
              <a:t>, обозначающее определенный способ организации сложных видов деятельности, который предполагает перспективное планирование, взаимодействие нескольких субъектов и учет многообразных внешних факторов. 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ru-RU" sz="20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Проект </a:t>
            </a:r>
            <a:r>
              <a:rPr lang="ru-RU" sz="2000" dirty="0">
                <a:solidFill>
                  <a:srgbClr val="002060"/>
                </a:solidFill>
              </a:rPr>
              <a:t>– это одноразовая, не повторяющаяся деятельность или совокупность действий, в результате которых за определенное время достигаются четко поставленные цели. </a:t>
            </a:r>
            <a:r>
              <a:rPr lang="ru-RU" sz="2000" dirty="0" smtClean="0">
                <a:solidFill>
                  <a:srgbClr val="002060"/>
                </a:solidFill>
              </a:rPr>
              <a:t>Это </a:t>
            </a:r>
            <a:r>
              <a:rPr lang="ru-RU" sz="2000" dirty="0">
                <a:solidFill>
                  <a:srgbClr val="002060"/>
                </a:solidFill>
              </a:rPr>
              <a:t>временное предприятие, предназначенное для создания уникальных продуктов, услуг или результатов. </a:t>
            </a:r>
            <a:endParaRPr lang="en-US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73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Сравнительная характеристика</a:t>
            </a:r>
            <a:endParaRPr lang="ru-RU" sz="3600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430721"/>
              </p:ext>
            </p:extLst>
          </p:nvPr>
        </p:nvGraphicFramePr>
        <p:xfrm>
          <a:off x="152400" y="685800"/>
          <a:ext cx="8763000" cy="6023808"/>
        </p:xfrm>
        <a:graphic>
          <a:graphicData uri="http://schemas.openxmlformats.org/drawingml/2006/table">
            <a:tbl>
              <a:tblPr/>
              <a:tblGrid>
                <a:gridCol w="1522338"/>
                <a:gridCol w="2122243"/>
                <a:gridCol w="2549953"/>
                <a:gridCol w="2568466"/>
              </a:tblGrid>
              <a:tr h="914400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Вид 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/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документа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Характеристики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документа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План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ru-RU" sz="1600" b="1" i="1" dirty="0">
                          <a:solidFill>
                            <a:srgbClr val="000000"/>
                          </a:solidFill>
                          <a:effectLst/>
                        </a:rPr>
                        <a:t>(кто, что, когда и где?)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Программа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ru-RU" sz="1600" b="1" i="1" dirty="0">
                          <a:solidFill>
                            <a:srgbClr val="000000"/>
                          </a:solidFill>
                          <a:effectLst/>
                        </a:rPr>
                        <a:t>(зачем, кто, что, как, что в итоге?)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Проект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ru-RU" sz="1600" b="1" i="1" dirty="0">
                          <a:solidFill>
                            <a:srgbClr val="000000"/>
                          </a:solidFill>
                          <a:effectLst/>
                        </a:rPr>
                        <a:t>(что нужно менять? с помощью чего?)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8336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Целевое назначение документа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 Упорядочить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деятельность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   Представить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содержательно-организационную модель деятельности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  Представить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новый облик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объекта,</a:t>
                      </a:r>
                      <a:r>
                        <a:rPr lang="ru-RU" sz="1600" b="1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процесса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деятельности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и способы достижения желаемых результатов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10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Приоритетные функции документа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  Организационная   </a:t>
                      </a:r>
                    </a:p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  Координационная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Конструирующая</a:t>
                      </a:r>
                    </a:p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Систематизирующая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 Прогнозирующая  </a:t>
                      </a:r>
                    </a:p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  Моделирующая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19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Представление участников деятельности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Адресаты и ответственные за проведение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Все участники деятельности и их роли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Исполнители проекта и их функции. Партнёры и их роли.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257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Представление целевого назначения деятельности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Косвенное представление целевого назначения через указание адресата и перечисление конкретных мероприятий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Подробное описание целевого назначения деятельности в соответствии с годами реализации (этапами, ступенями, блоками и т.п.)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Представление цели как образа будущей изменённой ситуации и задач как шагов, которыми изменения будут достигаться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114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Сравнительная характеристика</a:t>
            </a:r>
            <a:endParaRPr lang="ru-RU" sz="3600" b="1" dirty="0"/>
          </a:p>
        </p:txBody>
      </p:sp>
      <p:graphicFrame>
        <p:nvGraphicFramePr>
          <p:cNvPr id="5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679739"/>
              </p:ext>
            </p:extLst>
          </p:nvPr>
        </p:nvGraphicFramePr>
        <p:xfrm>
          <a:off x="228600" y="644624"/>
          <a:ext cx="8762998" cy="6213376"/>
        </p:xfrm>
        <a:graphic>
          <a:graphicData uri="http://schemas.openxmlformats.org/drawingml/2006/table">
            <a:tbl>
              <a:tblPr/>
              <a:tblGrid>
                <a:gridCol w="1584224"/>
                <a:gridCol w="2104103"/>
                <a:gridCol w="2453261"/>
                <a:gridCol w="2621410"/>
              </a:tblGrid>
              <a:tr h="914400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Вид 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/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документа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</a:rPr>
                        <a:t>Характеристики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документа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План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ru-RU" sz="1600" b="1" i="1" dirty="0">
                          <a:solidFill>
                            <a:srgbClr val="000000"/>
                          </a:solidFill>
                          <a:effectLst/>
                        </a:rPr>
                        <a:t>(кто, что, когда и где?)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Программа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ru-RU" sz="1600" b="1" i="1" dirty="0">
                          <a:solidFill>
                            <a:srgbClr val="000000"/>
                          </a:solidFill>
                          <a:effectLst/>
                        </a:rPr>
                        <a:t>(зачем, кто, что, как, что в итоге?)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Проект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ru-RU" sz="1600" b="1" i="1" dirty="0">
                          <a:solidFill>
                            <a:srgbClr val="000000"/>
                          </a:solidFill>
                          <a:effectLst/>
                        </a:rPr>
                        <a:t>(что нужно менять? с помощью чего?)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027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Отражение содержания деятельности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Содержательные границы (конкретные дела, мероприятия, события)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Содержательные ориентиры (все направления и виды деятельности)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Концептуальное описание (основной замысел, идеи)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426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Отражение организации деятельности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Порядок, объём, формы проведения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Формы, методы, приёмы, средства организации и взаимодействия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Способы построения нового облика. Механизм реализации замысла.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027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Отражение сроков реализации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Точные сроки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Планируемые сроки получения результатов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Ориентировочные сроки получения результатов в рамках заданного периода времени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426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Отражение условий реализации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Место проведения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Подробное описание условий, необходимых для получения ожидаемых результатов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Место осуществления проекта. Примерный бюджет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55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Представление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/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результатов деятельности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47" marR="8847" marT="8847" marB="884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Косвенное представление результатов через перечисление конкретных дел, действий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Все возможные предполагаемые результаты, варианты их отслеживания и представления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</a:rPr>
                        <a:t>Возможные изменения, которые должны произойти в ходе реализации проекта. Вариант оценки у</a:t>
                      </a:r>
                    </a:p>
                  </a:txBody>
                  <a:tcPr marL="8847" marR="8847" marT="8847" marB="8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77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Сравнение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267200" cy="49069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Программа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Б</a:t>
            </a:r>
            <a:r>
              <a:rPr lang="ru-RU" dirty="0" smtClean="0">
                <a:solidFill>
                  <a:srgbClr val="002060"/>
                </a:solidFill>
              </a:rPr>
              <a:t>олее </a:t>
            </a:r>
            <a:r>
              <a:rPr lang="ru-RU" dirty="0">
                <a:solidFill>
                  <a:srgbClr val="002060"/>
                </a:solidFill>
              </a:rPr>
              <a:t>широкое понятие, обозначающее стратегию достижения </a:t>
            </a:r>
            <a:r>
              <a:rPr lang="ru-RU" dirty="0" smtClean="0">
                <a:solidFill>
                  <a:srgbClr val="002060"/>
                </a:solidFill>
              </a:rPr>
              <a:t>результата </a:t>
            </a:r>
          </a:p>
          <a:p>
            <a:pPr marL="0" indent="0" algn="just">
              <a:buNone/>
            </a:pPr>
            <a:endParaRPr lang="ru-RU" sz="9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Б</a:t>
            </a:r>
            <a:r>
              <a:rPr lang="ru-RU" dirty="0" smtClean="0">
                <a:solidFill>
                  <a:srgbClr val="002060"/>
                </a:solidFill>
              </a:rPr>
              <a:t>олее </a:t>
            </a:r>
            <a:r>
              <a:rPr lang="ru-RU" dirty="0">
                <a:solidFill>
                  <a:srgbClr val="002060"/>
                </a:solidFill>
              </a:rPr>
              <a:t>гибкая, ради достижения целей отдельные пункты могут </a:t>
            </a:r>
            <a:r>
              <a:rPr lang="ru-RU" dirty="0" smtClean="0">
                <a:solidFill>
                  <a:srgbClr val="002060"/>
                </a:solidFill>
              </a:rPr>
              <a:t>адаптироваться </a:t>
            </a:r>
            <a:r>
              <a:rPr lang="ru-RU" dirty="0">
                <a:solidFill>
                  <a:srgbClr val="002060"/>
                </a:solidFill>
              </a:rPr>
              <a:t>под </a:t>
            </a:r>
            <a:r>
              <a:rPr lang="ru-RU" dirty="0" smtClean="0">
                <a:solidFill>
                  <a:srgbClr val="002060"/>
                </a:solidFill>
              </a:rPr>
              <a:t>изменения реальных  условий</a:t>
            </a:r>
          </a:p>
          <a:p>
            <a:pPr marL="0" indent="0" algn="just">
              <a:buNone/>
            </a:pPr>
            <a:endParaRPr lang="ru-RU" sz="10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Может включать в себя  </a:t>
            </a:r>
            <a:r>
              <a:rPr lang="ru-RU" dirty="0">
                <a:solidFill>
                  <a:srgbClr val="002060"/>
                </a:solidFill>
              </a:rPr>
              <a:t>несколько </a:t>
            </a:r>
            <a:r>
              <a:rPr lang="ru-RU" dirty="0" smtClean="0">
                <a:solidFill>
                  <a:srgbClr val="002060"/>
                </a:solidFill>
              </a:rPr>
              <a:t>планов, выполняемых параллельно</a:t>
            </a:r>
          </a:p>
          <a:p>
            <a:pPr marL="0" indent="0" algn="just">
              <a:buNone/>
            </a:pPr>
            <a:endParaRPr lang="ru-RU" sz="10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Оценить эффективность программы можно лишь по достижении </a:t>
            </a:r>
            <a:r>
              <a:rPr lang="ru-RU" dirty="0" smtClean="0">
                <a:solidFill>
                  <a:srgbClr val="002060"/>
                </a:solidFill>
              </a:rPr>
              <a:t>цели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9069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План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Более детализирован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каждое событие обладает временными рамками</a:t>
            </a:r>
            <a:r>
              <a:rPr lang="ru-RU" dirty="0" smtClean="0">
                <a:solidFill>
                  <a:srgbClr val="002060"/>
                </a:solidFill>
              </a:rPr>
              <a:t>, ресурсами</a:t>
            </a:r>
          </a:p>
          <a:p>
            <a:pPr marL="0" indent="0" algn="just">
              <a:buNone/>
            </a:pPr>
            <a:endParaRPr lang="ru-RU" sz="9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Менее гибок, неисполнение одного пункта может привести к неисполнению следующего (линеен)</a:t>
            </a:r>
          </a:p>
          <a:p>
            <a:pPr marL="0" indent="0" algn="just">
              <a:buNone/>
            </a:pPr>
            <a:endParaRPr lang="ru-RU" sz="8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8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Однороден по структуре </a:t>
            </a:r>
          </a:p>
          <a:p>
            <a:pPr marL="0" indent="0" algn="just">
              <a:buNone/>
            </a:pPr>
            <a:endParaRPr lang="ru-RU" sz="9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Оценить эффективность плана можно сопоставляя  </a:t>
            </a:r>
            <a:r>
              <a:rPr lang="ru-RU" dirty="0">
                <a:solidFill>
                  <a:srgbClr val="002060"/>
                </a:solidFill>
              </a:rPr>
              <a:t>запланированные мероприятия с реально выполненными. </a:t>
            </a:r>
          </a:p>
        </p:txBody>
      </p:sp>
    </p:spTree>
    <p:extLst>
      <p:ext uri="{BB962C8B-B14F-4D97-AF65-F5344CB8AC3E}">
        <p14:creationId xmlns:p14="http://schemas.microsoft.com/office/powerpoint/2010/main" val="194977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Сравнение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191000" cy="4830763"/>
          </a:xfrm>
        </p:spPr>
        <p:txBody>
          <a:bodyPr>
            <a:normAutofit fontScale="92500"/>
          </a:bodyPr>
          <a:lstStyle/>
          <a:p>
            <a:pPr lvl="0"/>
            <a:r>
              <a:rPr lang="ru-RU" sz="2200" b="1" dirty="0">
                <a:solidFill>
                  <a:srgbClr val="002060"/>
                </a:solidFill>
              </a:rPr>
              <a:t>Программа</a:t>
            </a:r>
          </a:p>
          <a:p>
            <a:pPr marL="0" lvl="0" indent="0" algn="just">
              <a:buNone/>
            </a:pPr>
            <a:r>
              <a:rPr lang="ru-RU" sz="2200" dirty="0">
                <a:solidFill>
                  <a:srgbClr val="002060"/>
                </a:solidFill>
              </a:rPr>
              <a:t>Более </a:t>
            </a:r>
            <a:r>
              <a:rPr lang="ru-RU" sz="2200" dirty="0" smtClean="0">
                <a:solidFill>
                  <a:srgbClr val="002060"/>
                </a:solidFill>
              </a:rPr>
              <a:t>объемное, может включать в себя совокупность проектов </a:t>
            </a:r>
            <a:endParaRPr lang="ru-RU" sz="2200" dirty="0">
              <a:solidFill>
                <a:srgbClr val="002060"/>
              </a:solidFill>
            </a:endParaRPr>
          </a:p>
          <a:p>
            <a:pPr marL="0" lvl="0" indent="0" algn="just">
              <a:buNone/>
            </a:pPr>
            <a:endParaRPr lang="ru-RU" sz="700" dirty="0" smtClean="0">
              <a:solidFill>
                <a:srgbClr val="002060"/>
              </a:solidFill>
            </a:endParaRPr>
          </a:p>
          <a:p>
            <a:pPr marL="0" lvl="0" indent="0" algn="just">
              <a:buNone/>
            </a:pPr>
            <a:endParaRPr lang="ru-RU" sz="700" dirty="0" smtClean="0">
              <a:solidFill>
                <a:srgbClr val="002060"/>
              </a:solidFill>
            </a:endParaRPr>
          </a:p>
          <a:p>
            <a:pPr marL="0" lvl="0" indent="0" algn="just">
              <a:buNone/>
            </a:pPr>
            <a:endParaRPr lang="ru-RU" sz="700" dirty="0">
              <a:solidFill>
                <a:srgbClr val="002060"/>
              </a:solidFill>
            </a:endParaRPr>
          </a:p>
          <a:p>
            <a:pPr marL="0" lvl="0" indent="0" algn="just">
              <a:buNone/>
            </a:pPr>
            <a:r>
              <a:rPr lang="ru-RU" sz="2200" dirty="0">
                <a:solidFill>
                  <a:srgbClr val="002060"/>
                </a:solidFill>
              </a:rPr>
              <a:t>Сроки реализации программы – </a:t>
            </a:r>
            <a:r>
              <a:rPr lang="ru-RU" sz="2200" dirty="0" smtClean="0">
                <a:solidFill>
                  <a:srgbClr val="002060"/>
                </a:solidFill>
              </a:rPr>
              <a:t>широкие </a:t>
            </a:r>
            <a:endParaRPr lang="ru-RU" sz="800" dirty="0">
              <a:solidFill>
                <a:srgbClr val="002060"/>
              </a:solidFill>
            </a:endParaRPr>
          </a:p>
          <a:p>
            <a:pPr marL="0" lvl="0" indent="0" algn="just">
              <a:buNone/>
            </a:pPr>
            <a:r>
              <a:rPr lang="ru-RU" sz="2200" dirty="0">
                <a:solidFill>
                  <a:srgbClr val="002060"/>
                </a:solidFill>
              </a:rPr>
              <a:t>Может включать в себя  несколько </a:t>
            </a:r>
            <a:r>
              <a:rPr lang="ru-RU" sz="2200" dirty="0" smtClean="0">
                <a:solidFill>
                  <a:srgbClr val="002060"/>
                </a:solidFill>
              </a:rPr>
              <a:t>проектов, </a:t>
            </a:r>
            <a:r>
              <a:rPr lang="ru-RU" sz="2200" dirty="0">
                <a:solidFill>
                  <a:srgbClr val="002060"/>
                </a:solidFill>
              </a:rPr>
              <a:t>выполняемых параллельно</a:t>
            </a:r>
          </a:p>
          <a:p>
            <a:pPr marL="0" lvl="0" indent="0" algn="just">
              <a:buNone/>
            </a:pPr>
            <a:endParaRPr lang="ru-RU" sz="800" dirty="0">
              <a:solidFill>
                <a:srgbClr val="002060"/>
              </a:solidFill>
            </a:endParaRPr>
          </a:p>
          <a:p>
            <a:pPr marL="0" lvl="0" indent="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Результат </a:t>
            </a:r>
            <a:r>
              <a:rPr lang="ru-RU" sz="2200" dirty="0">
                <a:solidFill>
                  <a:srgbClr val="002060"/>
                </a:solidFill>
              </a:rPr>
              <a:t>программы – изменение состояния, влияние на ситуацию. </a:t>
            </a:r>
            <a:r>
              <a:rPr lang="ru-RU" sz="2200" dirty="0" smtClean="0">
                <a:solidFill>
                  <a:srgbClr val="002060"/>
                </a:solidFill>
              </a:rPr>
              <a:t>Даже частичная </a:t>
            </a:r>
            <a:r>
              <a:rPr lang="ru-RU" sz="2200" dirty="0">
                <a:solidFill>
                  <a:srgbClr val="002060"/>
                </a:solidFill>
              </a:rPr>
              <a:t>реализация может оказаться успешной, а полученный эффект превзойти все ожидания.</a:t>
            </a:r>
          </a:p>
          <a:p>
            <a:pPr marL="0" lvl="0" indent="0" algn="just">
              <a:buNone/>
            </a:pPr>
            <a:endParaRPr lang="ru-RU" sz="22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953000" y="1295400"/>
            <a:ext cx="3886200" cy="4830763"/>
          </a:xfrm>
        </p:spPr>
        <p:txBody>
          <a:bodyPr>
            <a:normAutofit fontScale="92500"/>
          </a:bodyPr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Проект</a:t>
            </a:r>
          </a:p>
          <a:p>
            <a:pPr marL="0" indent="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Менее объемный, набор </a:t>
            </a:r>
            <a:r>
              <a:rPr lang="ru-RU" sz="2200" dirty="0">
                <a:solidFill>
                  <a:srgbClr val="002060"/>
                </a:solidFill>
              </a:rPr>
              <a:t>мероприятий и </a:t>
            </a:r>
            <a:r>
              <a:rPr lang="ru-RU" sz="2200" dirty="0" smtClean="0">
                <a:solidFill>
                  <a:srgbClr val="002060"/>
                </a:solidFill>
              </a:rPr>
              <a:t>процессов, может решать одну задачу</a:t>
            </a:r>
          </a:p>
          <a:p>
            <a:pPr marL="0" indent="0" algn="just">
              <a:buNone/>
            </a:pPr>
            <a:endParaRPr lang="ru-RU" sz="8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Сроки реализации конкретные, измеримые.</a:t>
            </a:r>
          </a:p>
          <a:p>
            <a:pPr marL="0" indent="0" algn="just">
              <a:buNone/>
            </a:pPr>
            <a:endParaRPr lang="ru-RU" sz="8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Однороден</a:t>
            </a:r>
          </a:p>
          <a:p>
            <a:pPr marL="0" indent="0" algn="just">
              <a:buNone/>
            </a:pPr>
            <a:endParaRPr lang="ru-RU" sz="8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22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Реализован </a:t>
            </a:r>
            <a:r>
              <a:rPr lang="ru-RU" sz="2200" dirty="0">
                <a:solidFill>
                  <a:srgbClr val="002060"/>
                </a:solidFill>
              </a:rPr>
              <a:t>тогда, когда запланированные мероприятия выполнены к указанной дате. </a:t>
            </a:r>
          </a:p>
        </p:txBody>
      </p:sp>
    </p:spTree>
    <p:extLst>
      <p:ext uri="{BB962C8B-B14F-4D97-AF65-F5344CB8AC3E}">
        <p14:creationId xmlns:p14="http://schemas.microsoft.com/office/powerpoint/2010/main" val="236223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>Варианты планирования летнего отдыха и оздоровления </a:t>
            </a:r>
            <a:endParaRPr lang="ru-RU" sz="2700" b="1" dirty="0">
              <a:solidFill>
                <a:srgbClr val="002060"/>
              </a:solidFill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314561"/>
              </p:ext>
            </p:extLst>
          </p:nvPr>
        </p:nvGraphicFramePr>
        <p:xfrm>
          <a:off x="304800" y="1417638"/>
          <a:ext cx="8534400" cy="505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5059362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Комплексный план развития в сфере отдыха и оздоровления муниципальных образований и детских оздоровительных учреждений</a:t>
                      </a:r>
                      <a:br>
                        <a:rPr lang="ru-RU" dirty="0" smtClean="0"/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Муниципальная  программа «Организация отдыха, оздоровления, занятости детей и подростков в летний период»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Программа «Организации отдыха и оздоровления детей и подростков в летний период в детских летних оздоровительных организациях»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191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343434"/>
      </a:dk1>
      <a:lt1>
        <a:srgbClr val="FFFFFF"/>
      </a:lt1>
      <a:dk2>
        <a:srgbClr val="343434"/>
      </a:dk2>
      <a:lt2>
        <a:srgbClr val="1D6FA7"/>
      </a:lt2>
      <a:accent1>
        <a:srgbClr val="18A8F0"/>
      </a:accent1>
      <a:accent2>
        <a:srgbClr val="1DC4FF"/>
      </a:accent2>
      <a:accent3>
        <a:srgbClr val="92D050"/>
      </a:accent3>
      <a:accent4>
        <a:srgbClr val="4CC7FE"/>
      </a:accent4>
      <a:accent5>
        <a:srgbClr val="0FB2FD"/>
      </a:accent5>
      <a:accent6>
        <a:srgbClr val="4B99E6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14">
      <a:dk1>
        <a:srgbClr val="343434"/>
      </a:dk1>
      <a:lt1>
        <a:srgbClr val="FFFFFF"/>
      </a:lt1>
      <a:dk2>
        <a:srgbClr val="343434"/>
      </a:dk2>
      <a:lt2>
        <a:srgbClr val="1D6FA7"/>
      </a:lt2>
      <a:accent1>
        <a:srgbClr val="18A8F0"/>
      </a:accent1>
      <a:accent2>
        <a:srgbClr val="1DC4FF"/>
      </a:accent2>
      <a:accent3>
        <a:srgbClr val="92D050"/>
      </a:accent3>
      <a:accent4>
        <a:srgbClr val="4CC7FE"/>
      </a:accent4>
      <a:accent5>
        <a:srgbClr val="0FB2FD"/>
      </a:accent5>
      <a:accent6>
        <a:srgbClr val="4B99E6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5_Office Theme">
  <a:themeElements>
    <a:clrScheme name="Custom 14">
      <a:dk1>
        <a:srgbClr val="343434"/>
      </a:dk1>
      <a:lt1>
        <a:srgbClr val="FFFFFF"/>
      </a:lt1>
      <a:dk2>
        <a:srgbClr val="343434"/>
      </a:dk2>
      <a:lt2>
        <a:srgbClr val="1D6FA7"/>
      </a:lt2>
      <a:accent1>
        <a:srgbClr val="18A8F0"/>
      </a:accent1>
      <a:accent2>
        <a:srgbClr val="1DC4FF"/>
      </a:accent2>
      <a:accent3>
        <a:srgbClr val="92D050"/>
      </a:accent3>
      <a:accent4>
        <a:srgbClr val="4CC7FE"/>
      </a:accent4>
      <a:accent5>
        <a:srgbClr val="0FB2FD"/>
      </a:accent5>
      <a:accent6>
        <a:srgbClr val="4B99E6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1825</Words>
  <Application>Microsoft Office PowerPoint</Application>
  <PresentationFormat>Экран (4:3)</PresentationFormat>
  <Paragraphs>248</Paragraphs>
  <Slides>27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8" baseType="lpstr">
      <vt:lpstr>Arial</vt:lpstr>
      <vt:lpstr>Calibri</vt:lpstr>
      <vt:lpstr>Century Gothic</vt:lpstr>
      <vt:lpstr>Courier New</vt:lpstr>
      <vt:lpstr>굴림</vt:lpstr>
      <vt:lpstr>Times New Roman</vt:lpstr>
      <vt:lpstr>Wingdings 3</vt:lpstr>
      <vt:lpstr>Office Theme</vt:lpstr>
      <vt:lpstr>1_Office Theme</vt:lpstr>
      <vt:lpstr>15_Office Theme</vt:lpstr>
      <vt:lpstr>Документ</vt:lpstr>
      <vt:lpstr>Презентация PowerPoint</vt:lpstr>
      <vt:lpstr>«Добро пожаловать, или посторонним вход воспрещен»</vt:lpstr>
      <vt:lpstr>Презентация PowerPoint</vt:lpstr>
      <vt:lpstr>Планы, программы действий, проекты</vt:lpstr>
      <vt:lpstr>Сравнительная характеристика</vt:lpstr>
      <vt:lpstr>Сравнительная характеристика</vt:lpstr>
      <vt:lpstr>Сравнение</vt:lpstr>
      <vt:lpstr>Сравнение</vt:lpstr>
      <vt:lpstr>Варианты планирования летнего отдыха и оздоровления </vt:lpstr>
      <vt:lpstr>Комплексный план развития в сфере отдыха и оздоровления муниципальных образований и детских оздоровительных учреждений (пример) </vt:lpstr>
      <vt:lpstr> Комплексный план развития в сфере отдыха и оздоровления муниципальных образований и детских оздоровительных учреждений (пример) </vt:lpstr>
      <vt:lpstr>Комплексный план развития в сфере отдыха и оздоровления муниципальных образований и детских оздоровительных учреждений (пример)</vt:lpstr>
      <vt:lpstr> Муниципальная  программа «Организация отдыха, оздоровления, занятости детей и подростков в летний период»  и программа ДОЛ </vt:lpstr>
      <vt:lpstr> Титульный лист. </vt:lpstr>
      <vt:lpstr>Информационная карта программы (паспорт программы)</vt:lpstr>
      <vt:lpstr>Пояснительная записка</vt:lpstr>
      <vt:lpstr> Актуальность программы </vt:lpstr>
      <vt:lpstr>Понятийный аппарат программы </vt:lpstr>
      <vt:lpstr>Целевой блок программы (цель, задачи,  предполагаемые результаты: количественные,       качественные) </vt:lpstr>
      <vt:lpstr>Количественные показатели </vt:lpstr>
      <vt:lpstr>Качественные показатели</vt:lpstr>
      <vt:lpstr>Концептуальные основы (идея программы) </vt:lpstr>
      <vt:lpstr>Особенности организации деятельностных процессов в данной программе (механизм и условия реализации программы) </vt:lpstr>
      <vt:lpstr>Содержание и средства реализации программы</vt:lpstr>
      <vt:lpstr>Виды программ ДОЛ по направленности </vt:lpstr>
      <vt:lpstr>Презентация PowerPoint</vt:lpstr>
      <vt:lpstr>Программа должна обладать определенными качествами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Островская Маргарита Андреевна</cp:lastModifiedBy>
  <cp:revision>288</cp:revision>
  <dcterms:created xsi:type="dcterms:W3CDTF">2012-04-26T17:06:14Z</dcterms:created>
  <dcterms:modified xsi:type="dcterms:W3CDTF">2019-05-24T09:22:24Z</dcterms:modified>
</cp:coreProperties>
</file>