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0"/>
  </p:notesMasterIdLst>
  <p:sldIdLst>
    <p:sldId id="327" r:id="rId2"/>
    <p:sldId id="318" r:id="rId3"/>
    <p:sldId id="319" r:id="rId4"/>
    <p:sldId id="320" r:id="rId5"/>
    <p:sldId id="330" r:id="rId6"/>
    <p:sldId id="331" r:id="rId7"/>
    <p:sldId id="332" r:id="rId8"/>
    <p:sldId id="333" r:id="rId9"/>
    <p:sldId id="275" r:id="rId10"/>
    <p:sldId id="322" r:id="rId11"/>
    <p:sldId id="321" r:id="rId12"/>
    <p:sldId id="323" r:id="rId13"/>
    <p:sldId id="324" r:id="rId14"/>
    <p:sldId id="325" r:id="rId15"/>
    <p:sldId id="334" r:id="rId16"/>
    <p:sldId id="335" r:id="rId17"/>
    <p:sldId id="336" r:id="rId18"/>
    <p:sldId id="32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65" autoAdjust="0"/>
    <p:restoredTop sz="96923" autoAdjust="0"/>
  </p:normalViewPr>
  <p:slideViewPr>
    <p:cSldViewPr>
      <p:cViewPr varScale="1">
        <p:scale>
          <a:sx n="113" d="100"/>
          <a:sy n="113" d="100"/>
        </p:scale>
        <p:origin x="-15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D502B0-626D-4448-8664-F71C51E392FB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1032B-AD8A-4F30-BC88-50B18459C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3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1032B-AD8A-4F30-BC88-50B18459C73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340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Kulturaaurmo@mail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03918"/>
            <a:ext cx="871296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ACCBF9">
                    <a:lumMod val="25000"/>
                  </a:srgbClr>
                </a:solidFill>
              </a:rPr>
              <a:t>Молодежь Усольского района</a:t>
            </a:r>
          </a:p>
          <a:p>
            <a:pPr lvl="0" algn="ctr"/>
            <a:endParaRPr lang="ru-RU" sz="2000" b="1" dirty="0" smtClean="0">
              <a:solidFill>
                <a:srgbClr val="ACCBF9">
                  <a:lumMod val="25000"/>
                </a:srgbClr>
              </a:solidFill>
            </a:endParaRPr>
          </a:p>
          <a:p>
            <a:pPr lvl="0" algn="ctr"/>
            <a:r>
              <a:rPr lang="ru-RU" sz="4400" b="1" dirty="0" smtClean="0">
                <a:solidFill>
                  <a:srgbClr val="ACCBF9">
                    <a:lumMod val="25000"/>
                  </a:srgbClr>
                </a:solidFill>
              </a:rPr>
              <a:t> Меры социальной</a:t>
            </a:r>
          </a:p>
          <a:p>
            <a:pPr lvl="0" algn="ctr"/>
            <a:r>
              <a:rPr lang="ru-RU" sz="4400" b="1" dirty="0" smtClean="0">
                <a:solidFill>
                  <a:srgbClr val="ACCBF9">
                    <a:lumMod val="25000"/>
                  </a:srgbClr>
                </a:solidFill>
              </a:rPr>
              <a:t> поддержки молодежи</a:t>
            </a:r>
            <a:endParaRPr lang="ru-RU" sz="4400" dirty="0">
              <a:solidFill>
                <a:srgbClr val="ACCBF9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49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24744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Участником Подпрограммы может быть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</a:p>
          <a:p>
            <a:pPr indent="450215" algn="just">
              <a:spcAft>
                <a:spcPts val="0"/>
              </a:spcAft>
            </a:pPr>
            <a:endParaRPr lang="ru-RU" sz="1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молодая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семья без детей, либо молодая семья, имеющая одного и более детей, либо неполная молодая семья, без одного из супругов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endParaRPr lang="ru-RU" sz="1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молодая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семья, в которой один из супругов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не</a:t>
            </a:r>
          </a:p>
          <a:p>
            <a:pPr algn="just">
              <a:spcAft>
                <a:spcPts val="0"/>
              </a:spcAft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является гражданином Российской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Федерации.</a:t>
            </a:r>
          </a:p>
          <a:p>
            <a:pPr algn="just">
              <a:spcAft>
                <a:spcPts val="0"/>
              </a:spcAft>
            </a:pPr>
            <a:endParaRPr lang="ru-RU" sz="1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endParaRPr lang="ru-RU" sz="2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Многодетные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молодые семьи получают социальную выплату в первую очередь. </a:t>
            </a:r>
            <a:endParaRPr lang="ru-RU" sz="2800" b="1" dirty="0"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37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84999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УСЛОВИЯ  ПОДПРОГРАММЫ: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412776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а)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возраст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 участников 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не превышает 35 лет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(при достижении возраста 35 лет хотя бы одним из супругов, семья снимается с участия в подпрограмме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);</a:t>
            </a:r>
          </a:p>
          <a:p>
            <a:pPr indent="450215" algn="just">
              <a:spcAft>
                <a:spcPts val="0"/>
              </a:spcAft>
            </a:pPr>
            <a:endParaRPr lang="ru-RU" sz="1200" dirty="0">
              <a:solidFill>
                <a:schemeClr val="bg2">
                  <a:lumMod val="25000"/>
                </a:schemeClr>
              </a:solidFill>
              <a:latin typeface="Arial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б) 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семья признана нуждающейся в жилом помещении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(молодые семьи признаются нуждающимися в жилом помещении администрациями МО Усольского района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);</a:t>
            </a:r>
          </a:p>
          <a:p>
            <a:pPr indent="450215" algn="just">
              <a:spcAft>
                <a:spcPts val="0"/>
              </a:spcAft>
            </a:pPr>
            <a:endParaRPr lang="ru-RU" sz="1200" dirty="0">
              <a:solidFill>
                <a:schemeClr val="bg2">
                  <a:lumMod val="25000"/>
                </a:schemeClr>
              </a:solidFill>
              <a:latin typeface="Arial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в) 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наличие у семьи доходов,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выплаты на приобретение жилого помещения или создание объекта индивидуального жилищного строительства.</a:t>
            </a:r>
            <a:endParaRPr lang="ru-RU" sz="2400" dirty="0">
              <a:solidFill>
                <a:schemeClr val="bg2">
                  <a:lumMod val="25000"/>
                </a:schemeClr>
              </a:solidFill>
              <a:effectLst/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140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835292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Размер общей площади жилого помещения, с учетом которой определяется размер социальной выплаты, составляет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:</a:t>
            </a:r>
          </a:p>
          <a:p>
            <a:pPr indent="450215" algn="just">
              <a:spcAft>
                <a:spcPts val="0"/>
              </a:spcAft>
            </a:pPr>
            <a:endParaRPr lang="ru-RU" sz="1200" dirty="0">
              <a:solidFill>
                <a:schemeClr val="bg2">
                  <a:lumMod val="25000"/>
                </a:schemeClr>
              </a:solidFill>
              <a:latin typeface="Arial"/>
              <a:ea typeface="Times New Roman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для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семьи, состоящей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из 2 человек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(молодые супруги или 1 молодой родитель и ребенок) -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42 кв. метра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;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endParaRPr lang="ru-RU" sz="1200" dirty="0" smtClean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для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семьи, состоящей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из 3 или более человек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, включающей помимо молодых супругов 1 или более детей (либо семьи, состоящей из 1 молодого родителя и 2 или более детей) -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по 18 кв. метров на 1 человека.</a:t>
            </a:r>
            <a:endParaRPr lang="ru-RU" sz="2800" b="1" dirty="0">
              <a:solidFill>
                <a:schemeClr val="bg2">
                  <a:lumMod val="2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34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36712"/>
            <a:ext cx="813690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Размер социальной выплаты на приобретение жилья или создание объекта индивидуального жилищного строительства составляет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:</a:t>
            </a:r>
          </a:p>
          <a:p>
            <a:pPr indent="457200" algn="just">
              <a:spcAft>
                <a:spcPts val="0"/>
              </a:spcAft>
            </a:pPr>
            <a:endParaRPr lang="ru-RU" sz="1200" dirty="0">
              <a:solidFill>
                <a:schemeClr val="bg2">
                  <a:lumMod val="25000"/>
                </a:schemeClr>
              </a:solidFill>
              <a:latin typeface="Arial"/>
              <a:ea typeface="Times New Roman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35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процентов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расчетной (средней) стоимости жилья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для молодых семей, не имеющих детей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;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endParaRPr lang="ru-RU" sz="1200" dirty="0" smtClean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</a:endParaRP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40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процентов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расчетной (средней) стоимости жилья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для молодых семей, имеющих одного ребенка и более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, а также для неполных молодых семей, состоящих из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одного молодого родителя и одного и более детей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.</a:t>
            </a:r>
            <a:endParaRPr lang="ru-RU" sz="2800" dirty="0">
              <a:solidFill>
                <a:schemeClr val="bg2">
                  <a:lumMod val="25000"/>
                </a:schemeClr>
              </a:solidFill>
              <a:effectLst/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596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5150" y="1196752"/>
            <a:ext cx="7128792" cy="4799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Расчет социальной выплаты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 для молодой семьи осуществляется следующим способом: размер общей площади жилого помещения  умножить  на нормативную стоимость одного квадратного метра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жилья, установленного в МО, где проживает семья.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solidFill>
                <a:schemeClr val="bg2">
                  <a:lumMod val="2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35 (40) % от полученной суммы будет составлять субсидия, остальное личные средства молодой семьи.</a:t>
            </a:r>
            <a:endParaRPr lang="ru-RU" sz="2800" dirty="0">
              <a:solidFill>
                <a:schemeClr val="bg2">
                  <a:lumMod val="2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365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64704"/>
            <a:ext cx="8496944" cy="5790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 algn="ctr">
              <a:lnSpc>
                <a:spcPct val="115000"/>
              </a:lnSpc>
            </a:pPr>
            <a:r>
              <a:rPr lang="ru-RU" sz="2800" b="1" dirty="0" smtClean="0">
                <a:solidFill>
                  <a:srgbClr val="ACCBF9">
                    <a:lumMod val="25000"/>
                  </a:srgbClr>
                </a:solidFill>
                <a:latin typeface="Times New Roman"/>
                <a:ea typeface="Calibri"/>
                <a:cs typeface="Times New Roman"/>
              </a:rPr>
              <a:t>Пример:</a:t>
            </a:r>
          </a:p>
          <a:p>
            <a:pPr lvl="0" indent="450215" algn="just">
              <a:lnSpc>
                <a:spcPct val="115000"/>
              </a:lnSpc>
            </a:pPr>
            <a:r>
              <a:rPr lang="ru-RU" sz="2800" dirty="0" smtClean="0">
                <a:solidFill>
                  <a:srgbClr val="ACCBF9">
                    <a:lumMod val="25000"/>
                  </a:srgbClr>
                </a:solidFill>
                <a:latin typeface="Times New Roman"/>
                <a:ea typeface="Calibri"/>
                <a:cs typeface="Times New Roman"/>
              </a:rPr>
              <a:t>Молодая семья  из трех человек проживает на территории </a:t>
            </a:r>
            <a:r>
              <a:rPr lang="ru-RU" sz="2800" dirty="0" err="1" smtClean="0">
                <a:solidFill>
                  <a:srgbClr val="ACCBF9">
                    <a:lumMod val="25000"/>
                  </a:srgbClr>
                </a:solidFill>
                <a:latin typeface="Times New Roman"/>
                <a:ea typeface="Calibri"/>
                <a:cs typeface="Times New Roman"/>
              </a:rPr>
              <a:t>Белореченского</a:t>
            </a:r>
            <a:r>
              <a:rPr lang="ru-RU" sz="2800" dirty="0" smtClean="0">
                <a:solidFill>
                  <a:srgbClr val="ACCBF9">
                    <a:lumMod val="25000"/>
                  </a:srgbClr>
                </a:solidFill>
                <a:latin typeface="Times New Roman"/>
                <a:ea typeface="Calibri"/>
                <a:cs typeface="Times New Roman"/>
              </a:rPr>
              <a:t> МО.</a:t>
            </a:r>
          </a:p>
          <a:p>
            <a:pPr lvl="0" indent="450215" algn="just">
              <a:lnSpc>
                <a:spcPct val="115000"/>
              </a:lnSpc>
            </a:pPr>
            <a:endParaRPr lang="ru-RU" sz="2800" dirty="0" smtClean="0">
              <a:solidFill>
                <a:srgbClr val="ACCBF9">
                  <a:lumMod val="25000"/>
                </a:srgbClr>
              </a:solidFill>
              <a:latin typeface="Times New Roman"/>
              <a:ea typeface="Calibri"/>
              <a:cs typeface="Times New Roman"/>
            </a:endParaRPr>
          </a:p>
          <a:p>
            <a:pPr lvl="0" indent="450215" algn="just">
              <a:lnSpc>
                <a:spcPct val="115000"/>
              </a:lnSpc>
            </a:pPr>
            <a:r>
              <a:rPr lang="ru-RU" sz="2800" dirty="0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 1 человека – 18 </a:t>
            </a:r>
            <a:r>
              <a:rPr lang="ru-RU" sz="2800" dirty="0" err="1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кв.м</a:t>
            </a:r>
            <a:r>
              <a:rPr lang="ru-RU" sz="2800" dirty="0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., на троих – 54 </a:t>
            </a:r>
            <a:r>
              <a:rPr lang="ru-RU" sz="2800" dirty="0" err="1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кв.м</a:t>
            </a:r>
            <a:r>
              <a:rPr lang="ru-RU" sz="2800" dirty="0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lvl="0" indent="450215" algn="just">
              <a:lnSpc>
                <a:spcPct val="115000"/>
              </a:lnSpc>
            </a:pPr>
            <a:r>
              <a:rPr lang="ru-RU" sz="2800" dirty="0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Стоимость 1 </a:t>
            </a:r>
            <a:r>
              <a:rPr lang="ru-RU" sz="2800" dirty="0" err="1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кв.м</a:t>
            </a:r>
            <a:r>
              <a:rPr lang="ru-RU" sz="2800" dirty="0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в </a:t>
            </a:r>
            <a:r>
              <a:rPr lang="ru-RU" sz="2800" dirty="0" err="1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р.п.Белореченский</a:t>
            </a:r>
            <a:r>
              <a:rPr lang="ru-RU" sz="2800" dirty="0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– 29 625 </a:t>
            </a:r>
            <a:r>
              <a:rPr lang="ru-RU" sz="2800" dirty="0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р.</a:t>
            </a:r>
          </a:p>
          <a:p>
            <a:pPr lvl="0" indent="450215" algn="just">
              <a:lnSpc>
                <a:spcPct val="115000"/>
              </a:lnSpc>
            </a:pPr>
            <a:endParaRPr lang="ru-RU" sz="2800" dirty="0">
              <a:solidFill>
                <a:srgbClr val="ACCBF9">
                  <a:lumMod val="25000"/>
                </a:srgb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indent="450215" algn="just">
              <a:lnSpc>
                <a:spcPct val="115000"/>
              </a:lnSpc>
            </a:pPr>
            <a:r>
              <a:rPr lang="ru-RU" sz="2800" dirty="0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Расчет стоимости жилья: 54 х 29 625 = 1 599 750 р.</a:t>
            </a:r>
          </a:p>
          <a:p>
            <a:pPr lvl="0" indent="450215" algn="just">
              <a:lnSpc>
                <a:spcPct val="115000"/>
              </a:lnSpc>
            </a:pPr>
            <a:r>
              <a:rPr lang="ru-RU" sz="2800" dirty="0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60 % семьи – 959 850 р.</a:t>
            </a:r>
          </a:p>
          <a:p>
            <a:pPr lvl="0" indent="450215" algn="just">
              <a:lnSpc>
                <a:spcPct val="115000"/>
              </a:lnSpc>
            </a:pPr>
            <a:r>
              <a:rPr lang="ru-RU" sz="2800" dirty="0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40%  </a:t>
            </a:r>
            <a:r>
              <a:rPr lang="ru-RU" sz="2800" dirty="0" err="1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соц.выплата</a:t>
            </a:r>
            <a:r>
              <a:rPr lang="ru-RU" sz="2800" dirty="0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– 639 900 р.</a:t>
            </a:r>
          </a:p>
          <a:p>
            <a:pPr lvl="0" indent="450215" algn="just">
              <a:lnSpc>
                <a:spcPct val="115000"/>
              </a:lnSpc>
            </a:pPr>
            <a:endParaRPr lang="ru-RU" sz="1400" dirty="0">
              <a:solidFill>
                <a:srgbClr val="ACCBF9">
                  <a:lumMod val="25000"/>
                </a:srgbClr>
              </a:solidFill>
              <a:latin typeface="Calibri"/>
              <a:ea typeface="Calibri"/>
              <a:cs typeface="Times New Roman"/>
            </a:endParaRPr>
          </a:p>
          <a:p>
            <a:pPr lvl="0" indent="450215" algn="just">
              <a:lnSpc>
                <a:spcPct val="115000"/>
              </a:lnSpc>
            </a:pPr>
            <a:endParaRPr lang="ru-RU" sz="1400" dirty="0" smtClean="0">
              <a:solidFill>
                <a:srgbClr val="ACCBF9">
                  <a:lumMod val="25000"/>
                </a:srgbClr>
              </a:solidFill>
              <a:latin typeface="Calibri"/>
              <a:ea typeface="Calibri"/>
              <a:cs typeface="Times New Roman"/>
            </a:endParaRPr>
          </a:p>
          <a:p>
            <a:pPr lvl="0" indent="450215" algn="just">
              <a:lnSpc>
                <a:spcPct val="115000"/>
              </a:lnSpc>
            </a:pPr>
            <a:endParaRPr lang="ru-RU" sz="1400" dirty="0">
              <a:solidFill>
                <a:srgbClr val="ACCBF9">
                  <a:lumMod val="25000"/>
                </a:srgbClr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8264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208912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 algn="ctr">
              <a:lnSpc>
                <a:spcPct val="115000"/>
              </a:lnSpc>
            </a:pPr>
            <a:r>
              <a:rPr lang="ru-RU" sz="2800" b="1" dirty="0" smtClean="0">
                <a:solidFill>
                  <a:srgbClr val="ACCBF9">
                    <a:lumMod val="25000"/>
                  </a:srgbClr>
                </a:solidFill>
                <a:latin typeface="Times New Roman"/>
                <a:ea typeface="Calibri"/>
                <a:cs typeface="Times New Roman"/>
              </a:rPr>
              <a:t>Существенные условия:</a:t>
            </a:r>
          </a:p>
          <a:p>
            <a:pPr lvl="0" indent="450215" algn="just">
              <a:lnSpc>
                <a:spcPct val="115000"/>
              </a:lnSpc>
            </a:pPr>
            <a:endParaRPr lang="ru-RU" sz="2800" b="1" dirty="0" smtClean="0">
              <a:solidFill>
                <a:srgbClr val="ACCBF9">
                  <a:lumMod val="25000"/>
                </a:srgbClr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ru-RU" sz="2800" b="1" dirty="0" smtClean="0">
                <a:solidFill>
                  <a:srgbClr val="ACCBF9">
                    <a:lumMod val="25000"/>
                  </a:srgbClr>
                </a:solidFill>
                <a:latin typeface="Times New Roman"/>
                <a:ea typeface="Calibri"/>
                <a:cs typeface="Times New Roman"/>
              </a:rPr>
              <a:t>1.Жилье можно приобрести только на территории Усольского района.</a:t>
            </a:r>
          </a:p>
          <a:p>
            <a:pPr lvl="0" algn="just">
              <a:lnSpc>
                <a:spcPct val="115000"/>
              </a:lnSpc>
            </a:pPr>
            <a:endParaRPr lang="ru-RU" sz="2800" b="1" dirty="0" smtClean="0">
              <a:solidFill>
                <a:srgbClr val="ACCBF9">
                  <a:lumMod val="25000"/>
                </a:srgbClr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ru-RU" sz="2800" b="1" dirty="0" smtClean="0">
                <a:solidFill>
                  <a:srgbClr val="ACCBF9">
                    <a:lumMod val="25000"/>
                  </a:srgbClr>
                </a:solidFill>
                <a:latin typeface="Times New Roman"/>
                <a:ea typeface="Calibri"/>
                <a:cs typeface="Times New Roman"/>
              </a:rPr>
              <a:t>2.Нельзя приобретать жилье у родственников. </a:t>
            </a:r>
          </a:p>
          <a:p>
            <a:pPr lvl="0" algn="just">
              <a:lnSpc>
                <a:spcPct val="115000"/>
              </a:lnSpc>
            </a:pPr>
            <a:endParaRPr lang="ru-RU" sz="2800" b="1" dirty="0" smtClean="0">
              <a:solidFill>
                <a:srgbClr val="ACCBF9">
                  <a:lumMod val="25000"/>
                </a:srgbClr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ru-RU" sz="2800" b="1" dirty="0" smtClean="0">
                <a:solidFill>
                  <a:srgbClr val="ACCBF9">
                    <a:lumMod val="25000"/>
                  </a:srgbClr>
                </a:solidFill>
                <a:latin typeface="Times New Roman"/>
                <a:ea typeface="Calibri"/>
                <a:cs typeface="Times New Roman"/>
              </a:rPr>
              <a:t>3.При рождении ребенка после получения свидетельства на социальную выплату, но до момента ее реализации, семье предоставляется дополнительная социальная выплата в следующем году.</a:t>
            </a:r>
            <a:endParaRPr lang="ru-RU" sz="2800" b="1" dirty="0">
              <a:solidFill>
                <a:srgbClr val="ACCBF9">
                  <a:lumMod val="25000"/>
                </a:srgbClr>
              </a:solidFill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2283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416824" cy="5720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 algn="ctr">
              <a:lnSpc>
                <a:spcPct val="115000"/>
              </a:lnSpc>
            </a:pPr>
            <a:r>
              <a:rPr lang="ru-RU" sz="3200" b="1" dirty="0" smtClean="0">
                <a:solidFill>
                  <a:srgbClr val="ACCBF9">
                    <a:lumMod val="25000"/>
                  </a:srgbClr>
                </a:solidFill>
                <a:latin typeface="Times New Roman"/>
                <a:ea typeface="Calibri"/>
                <a:cs typeface="Times New Roman"/>
              </a:rPr>
              <a:t>Как стать участником программы:</a:t>
            </a:r>
            <a:endParaRPr lang="ru-RU" sz="3200" b="1" dirty="0">
              <a:solidFill>
                <a:srgbClr val="ACCBF9">
                  <a:lumMod val="25000"/>
                </a:srgbClr>
              </a:solidFill>
              <a:latin typeface="Times New Roman"/>
              <a:ea typeface="Calibri"/>
              <a:cs typeface="Times New Roman"/>
            </a:endParaRPr>
          </a:p>
          <a:p>
            <a:pPr lvl="0" indent="450215" algn="just">
              <a:lnSpc>
                <a:spcPct val="115000"/>
              </a:lnSpc>
            </a:pPr>
            <a:endParaRPr lang="ru-RU" b="1" dirty="0">
              <a:solidFill>
                <a:srgbClr val="ACCBF9">
                  <a:lumMod val="25000"/>
                </a:srgbClr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ru-RU" sz="2400" b="1" dirty="0" smtClean="0">
                <a:solidFill>
                  <a:srgbClr val="ACCBF9">
                    <a:lumMod val="25000"/>
                  </a:srgbClr>
                </a:solidFill>
                <a:latin typeface="Times New Roman"/>
                <a:ea typeface="Calibri"/>
                <a:cs typeface="Times New Roman"/>
              </a:rPr>
              <a:t>Шаг 1.</a:t>
            </a:r>
            <a:r>
              <a:rPr lang="ru-RU" sz="2800" b="1" dirty="0" smtClean="0">
                <a:solidFill>
                  <a:srgbClr val="ACCBF9">
                    <a:lumMod val="25000"/>
                  </a:srgb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smtClean="0">
                <a:solidFill>
                  <a:srgbClr val="ACCBF9">
                    <a:lumMod val="25000"/>
                  </a:srgbClr>
                </a:solidFill>
                <a:latin typeface="Times New Roman"/>
                <a:ea typeface="Calibri"/>
                <a:cs typeface="Times New Roman"/>
              </a:rPr>
              <a:t>Обратиться в администрацию МО, где проживается семья, для постановки ее на учет в качестве нуждающейся в улучшении жилищных условий</a:t>
            </a:r>
            <a:endParaRPr lang="ru-RU" sz="2400" dirty="0">
              <a:solidFill>
                <a:srgbClr val="ACCBF9">
                  <a:lumMod val="25000"/>
                </a:srgbClr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ru-RU" sz="2400" b="1" dirty="0" smtClean="0">
                <a:solidFill>
                  <a:srgbClr val="ACCBF9">
                    <a:lumMod val="25000"/>
                  </a:srgbClr>
                </a:solidFill>
                <a:latin typeface="Times New Roman"/>
                <a:ea typeface="Calibri"/>
                <a:cs typeface="Times New Roman"/>
              </a:rPr>
              <a:t>Шаг 2. </a:t>
            </a:r>
            <a:r>
              <a:rPr lang="ru-RU" sz="2400" dirty="0" smtClean="0">
                <a:solidFill>
                  <a:srgbClr val="ACCBF9">
                    <a:lumMod val="25000"/>
                  </a:srgbClr>
                </a:solidFill>
                <a:latin typeface="Times New Roman"/>
                <a:ea typeface="Calibri"/>
                <a:cs typeface="Times New Roman"/>
              </a:rPr>
              <a:t>Собрать пакет документов в соответствии с перечнем. (перечень размещен на официальном сайте администрации Усольского района на главной странице в разделе «Обеспечение жильем молодых семей»)</a:t>
            </a:r>
          </a:p>
          <a:p>
            <a:pPr lvl="0" algn="just">
              <a:lnSpc>
                <a:spcPct val="115000"/>
              </a:lnSpc>
            </a:pPr>
            <a:r>
              <a:rPr lang="ru-RU" sz="2400" b="1" dirty="0" smtClean="0">
                <a:solidFill>
                  <a:srgbClr val="ACCBF9">
                    <a:lumMod val="25000"/>
                  </a:srgbClr>
                </a:solidFill>
                <a:latin typeface="Times New Roman"/>
                <a:ea typeface="Calibri"/>
                <a:cs typeface="Times New Roman"/>
              </a:rPr>
              <a:t>Шаг 3.</a:t>
            </a:r>
            <a:r>
              <a:rPr lang="ru-RU" sz="2400" dirty="0" smtClean="0">
                <a:solidFill>
                  <a:srgbClr val="ACCBF9">
                    <a:lumMod val="25000"/>
                  </a:srgbClr>
                </a:solidFill>
                <a:latin typeface="Times New Roman"/>
                <a:ea typeface="Calibri"/>
                <a:cs typeface="Times New Roman"/>
              </a:rPr>
              <a:t> Позвонить в администрацию МР УРМО и договориться о встрече.</a:t>
            </a:r>
            <a:endParaRPr lang="ru-RU" sz="2400" dirty="0">
              <a:solidFill>
                <a:srgbClr val="ACCBF9">
                  <a:lumMod val="25000"/>
                </a:srgbClr>
              </a:solidFill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973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40768"/>
            <a:ext cx="784887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Контакты:</a:t>
            </a:r>
          </a:p>
          <a:p>
            <a:pPr lvl="0" algn="ctr"/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Aft>
                <a:spcPts val="600"/>
              </a:spcAft>
            </a:pP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Потег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Оксана Викторовна,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заведующий сектором по молодежной политике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>
              <a:spcAft>
                <a:spcPts val="600"/>
              </a:spcAft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Телефон: (39543) 36-029</a:t>
            </a:r>
          </a:p>
          <a:p>
            <a:pPr lvl="0">
              <a:spcAft>
                <a:spcPts val="600"/>
              </a:spcAft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Kulturaaurmo@mail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Aft>
                <a:spcPts val="600"/>
              </a:spcAft>
            </a:pP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.п.Белореченский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д.100, каб.331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934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268760"/>
            <a:ext cx="784887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Подпрограмма 2 «</a:t>
            </a:r>
            <a:r>
              <a:rPr lang="ru-RU" sz="2400" b="1" dirty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Социально-экономическая поддержка молодых специалистов в муниципальных учреждениях образования, культуры Усольского районного муниципального образования и структурных подразделений ОГБУЗ «Усольская городская больница», находящихся на территории Усольского района» </a:t>
            </a:r>
            <a:r>
              <a:rPr lang="ru-RU" sz="2400" b="1" dirty="0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на 2017-2021 годы</a:t>
            </a:r>
          </a:p>
          <a:p>
            <a:pPr lvl="0" algn="ctr"/>
            <a:endParaRPr lang="ru-RU" sz="1400" b="1" dirty="0" smtClean="0">
              <a:solidFill>
                <a:srgbClr val="ACCBF9">
                  <a:lumMod val="2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b="1" dirty="0" smtClean="0">
                <a:solidFill>
                  <a:srgbClr val="ACCBF9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Муниципальной программы «Молодежная политика» на 2017-2021 годы</a:t>
            </a:r>
            <a:endParaRPr lang="ru-RU" sz="2400" dirty="0">
              <a:solidFill>
                <a:srgbClr val="ACCBF9">
                  <a:lumMod val="2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40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772816"/>
            <a:ext cx="8136904" cy="3463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  <a:tabLst>
                <a:tab pos="1724025" algn="l"/>
              </a:tabLst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Меры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социально-экономической поддержки предоставляются молодым специалистам – гражданам Российской Федерации,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возраст которых не превышает 30 лет включительно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, выпускникам учреждений высшего и среднего профессионального образования, поступающим на работу в муниципальные учреждения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на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должности специалистов в сфере образования, культуры или здравоохранения.</a:t>
            </a:r>
            <a:endParaRPr lang="ru-RU" sz="2400" dirty="0">
              <a:solidFill>
                <a:schemeClr val="bg2">
                  <a:lumMod val="2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217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060848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Tx/>
              <a:buChar char="-"/>
              <a:tabLst>
                <a:tab pos="914400" algn="l"/>
              </a:tabLst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единовременная денежная выплата  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при поступлении на 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работу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(1 МРОТ,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без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учета процентных надбавок и районного коэффициента.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);</a:t>
            </a:r>
          </a:p>
          <a:p>
            <a:pPr marL="342900" indent="-342900">
              <a:spcAft>
                <a:spcPts val="0"/>
              </a:spcAft>
              <a:buFontTx/>
              <a:buChar char="-"/>
              <a:tabLst>
                <a:tab pos="914400" algn="l"/>
              </a:tabLst>
            </a:pPr>
            <a:endParaRPr lang="ru-RU" sz="3200" b="1" dirty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ежемесячная социальная поддержка 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молодым 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специалистам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(1000 рублей).</a:t>
            </a:r>
            <a:endParaRPr lang="ru-RU" sz="3200" dirty="0">
              <a:solidFill>
                <a:schemeClr val="bg2">
                  <a:lumMod val="2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846110"/>
            <a:ext cx="75248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ACCBF9">
                    <a:lumMod val="25000"/>
                  </a:srgbClr>
                </a:solidFill>
              </a:rPr>
              <a:t>Меры социальной поддержки</a:t>
            </a:r>
            <a:endParaRPr lang="ru-RU" sz="3600" dirty="0">
              <a:solidFill>
                <a:srgbClr val="ACCBF9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12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700808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Tx/>
              <a:buChar char="-"/>
              <a:tabLst>
                <a:tab pos="914400" algn="l"/>
              </a:tabLst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единовременная денежная выплата 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предоставляется молодому специалисту, не имеющему стажа работы, только что окончившему учебное заведение;</a:t>
            </a:r>
          </a:p>
          <a:p>
            <a:pPr>
              <a:spcAft>
                <a:spcPts val="0"/>
              </a:spcAft>
              <a:tabLst>
                <a:tab pos="914400" algn="l"/>
              </a:tabLst>
            </a:pPr>
            <a:endParaRPr lang="ru-RU" sz="3200" dirty="0" smtClean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ежемесячная социальная поддержка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предоставляется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всем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молодым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Calibri"/>
                <a:cs typeface="Times New Roman"/>
              </a:rPr>
              <a:t>специалистам до 30 лет включительно.</a:t>
            </a:r>
            <a:endParaRPr lang="ru-RU" sz="3200" dirty="0">
              <a:solidFill>
                <a:schemeClr val="bg2">
                  <a:lumMod val="2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692696"/>
            <a:ext cx="75248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ACCBF9">
                    <a:lumMod val="25000"/>
                  </a:srgbClr>
                </a:solidFill>
              </a:rPr>
              <a:t>Меры социальной поддержки</a:t>
            </a:r>
            <a:endParaRPr lang="ru-RU" sz="3600" dirty="0">
              <a:solidFill>
                <a:srgbClr val="ACCBF9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01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68133" y="836712"/>
            <a:ext cx="550810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Wingdings" pitchFamily="2" charset="2"/>
              <a:buChar char="ü"/>
              <a:tabLst>
                <a:tab pos="914400" algn="l"/>
              </a:tabLst>
            </a:pPr>
            <a:r>
              <a:rPr lang="ru-RU" sz="2400" b="1" dirty="0" smtClean="0">
                <a:latin typeface="Times New Roman"/>
                <a:ea typeface="Times New Roman"/>
              </a:rPr>
              <a:t>Существенные условия: </a:t>
            </a:r>
          </a:p>
          <a:p>
            <a:pPr algn="just">
              <a:spcAft>
                <a:spcPts val="0"/>
              </a:spcAft>
              <a:tabLst>
                <a:tab pos="914400" algn="l"/>
              </a:tabLst>
            </a:pPr>
            <a:endParaRPr lang="ru-RU" sz="20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914400" algn="l"/>
              </a:tabLst>
            </a:pPr>
            <a:r>
              <a:rPr lang="ru-RU" sz="2000" dirty="0" smtClean="0">
                <a:latin typeface="Times New Roman"/>
                <a:ea typeface="Times New Roman"/>
              </a:rPr>
              <a:t>1.отработка </a:t>
            </a:r>
            <a:r>
              <a:rPr lang="ru-RU" sz="2000" dirty="0">
                <a:latin typeface="Times New Roman"/>
                <a:ea typeface="Times New Roman"/>
              </a:rPr>
              <a:t>в муниципальном учреждении </a:t>
            </a:r>
            <a:r>
              <a:rPr lang="ru-RU" sz="2000" dirty="0" smtClean="0">
                <a:latin typeface="Times New Roman"/>
                <a:ea typeface="Times New Roman"/>
              </a:rPr>
              <a:t>образования, культуры или здравоохранения </a:t>
            </a:r>
            <a:r>
              <a:rPr lang="ru-RU" sz="2000" dirty="0">
                <a:latin typeface="Times New Roman"/>
                <a:ea typeface="Times New Roman"/>
              </a:rPr>
              <a:t>Усольского </a:t>
            </a:r>
            <a:r>
              <a:rPr lang="ru-RU" sz="2000" dirty="0" smtClean="0">
                <a:latin typeface="Times New Roman"/>
                <a:ea typeface="Times New Roman"/>
              </a:rPr>
              <a:t>района </a:t>
            </a:r>
            <a:r>
              <a:rPr lang="ru-RU" sz="2000" b="1" dirty="0">
                <a:latin typeface="Times New Roman"/>
                <a:ea typeface="Times New Roman"/>
              </a:rPr>
              <a:t>не менее 3 лет с момента заключения </a:t>
            </a:r>
            <a:r>
              <a:rPr lang="ru-RU" sz="2000" b="1" dirty="0" smtClean="0">
                <a:latin typeface="Times New Roman"/>
                <a:ea typeface="Times New Roman"/>
              </a:rPr>
              <a:t>Соглашения. </a:t>
            </a:r>
          </a:p>
          <a:p>
            <a:pPr algn="just">
              <a:spcAft>
                <a:spcPts val="0"/>
              </a:spcAft>
              <a:tabLst>
                <a:tab pos="914400" algn="l"/>
              </a:tabLst>
            </a:pPr>
            <a:endParaRPr lang="ru-RU" sz="20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914400" algn="l"/>
              </a:tabLst>
            </a:pPr>
            <a:r>
              <a:rPr lang="ru-RU" sz="2000" dirty="0" smtClean="0">
                <a:latin typeface="Times New Roman"/>
                <a:ea typeface="Times New Roman"/>
              </a:rPr>
              <a:t>2.трудоустройство в должности специалиста с </a:t>
            </a:r>
            <a:r>
              <a:rPr lang="ru-RU" sz="2000" dirty="0">
                <a:latin typeface="Times New Roman"/>
                <a:ea typeface="Times New Roman"/>
              </a:rPr>
              <a:t>продолжительностью рабочего времени не менее чем на одну ставку в одном или нескольких учреждениях, в том числе на различных должностях (из них не менее половины ставки на одной должности</a:t>
            </a:r>
            <a:r>
              <a:rPr lang="ru-RU" sz="2000" dirty="0" smtClean="0">
                <a:latin typeface="Times New Roman"/>
                <a:ea typeface="Times New Roman"/>
              </a:rPr>
              <a:t>).</a:t>
            </a:r>
          </a:p>
          <a:p>
            <a:pPr algn="just">
              <a:spcAft>
                <a:spcPts val="0"/>
              </a:spcAft>
              <a:tabLst>
                <a:tab pos="914400" algn="l"/>
              </a:tabLst>
            </a:pPr>
            <a:endParaRPr lang="ru-RU" sz="20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914400" algn="l"/>
              </a:tabLst>
            </a:pPr>
            <a:r>
              <a:rPr lang="ru-RU" sz="2000" dirty="0" smtClean="0">
                <a:latin typeface="Times New Roman"/>
                <a:ea typeface="Times New Roman"/>
              </a:rPr>
              <a:t>3.выплата ежемесячной социальной поддержки в  </a:t>
            </a:r>
            <a:r>
              <a:rPr lang="ru-RU" sz="2000" dirty="0">
                <a:latin typeface="Times New Roman"/>
                <a:ea typeface="Times New Roman"/>
              </a:rPr>
              <a:t>течение не более 3-х лет с момента заключения Соглашения и до наступления молодому специалисту 31 года.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77" y="151561"/>
            <a:ext cx="2459112" cy="3555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404104"/>
            <a:ext cx="2374909" cy="3246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1358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556792"/>
            <a:ext cx="7416824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  <a:tabLst>
                <a:tab pos="3429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Если молодой специалист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 выполняет условия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Соглашений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средства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полученные им,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подлежат возврату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бюджет муниципального района Усольского районного муниципального образования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полном объеме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(в том числе могут быть взысканы в судебном порядке). </a:t>
            </a:r>
            <a:endParaRPr lang="ru-RU" sz="20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9962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8637" y="1844824"/>
            <a:ext cx="7704856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  <a:tabLst>
                <a:tab pos="342900" algn="l"/>
              </a:tabLst>
            </a:pP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случае ухода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молодого специалиста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отпуск по уходу за ребенком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до 3-х лет предоставление социальной выплаты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приостанавливается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до выхода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молодого специалиста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из отпуска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 уходу за ребенком.</a:t>
            </a:r>
            <a:endParaRPr lang="ru-RU" sz="20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4383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7107" y="1916832"/>
            <a:ext cx="844590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just">
              <a:spcAft>
                <a:spcPts val="0"/>
              </a:spcAft>
              <a:tabLst>
                <a:tab pos="57150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Подпрограмма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«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Обеспечение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жильём молодых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семей»</a:t>
            </a:r>
          </a:p>
          <a:p>
            <a:pPr indent="450215" algn="ctr">
              <a:spcAft>
                <a:spcPts val="0"/>
              </a:spcAft>
              <a:tabLst>
                <a:tab pos="571500" algn="l"/>
              </a:tabLst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 на 2017 – 2021 годы</a:t>
            </a:r>
          </a:p>
          <a:p>
            <a:pPr indent="450215" algn="ctr">
              <a:spcAft>
                <a:spcPts val="0"/>
              </a:spcAft>
              <a:tabLst>
                <a:tab pos="571500" algn="l"/>
              </a:tabLst>
            </a:pPr>
            <a:endParaRPr lang="ru-RU" sz="2400" b="1" dirty="0">
              <a:solidFill>
                <a:schemeClr val="bg2">
                  <a:lumMod val="25000"/>
                </a:schemeClr>
              </a:solidFill>
              <a:effectLst/>
              <a:latin typeface="Times New Roman"/>
              <a:ea typeface="Times New Roman"/>
            </a:endParaRPr>
          </a:p>
          <a:p>
            <a:pPr indent="450215" algn="ctr">
              <a:spcAft>
                <a:spcPts val="0"/>
              </a:spcAft>
              <a:tabLst>
                <a:tab pos="571500" algn="l"/>
              </a:tabLst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Муниципальной программы  «Молодежная политика»</a:t>
            </a:r>
          </a:p>
          <a:p>
            <a:pPr indent="450215" algn="ctr">
              <a:spcAft>
                <a:spcPts val="0"/>
              </a:spcAft>
              <a:tabLst>
                <a:tab pos="571500" algn="l"/>
              </a:tabLst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</a:rPr>
              <a:t>на 2017-2021 годы</a:t>
            </a:r>
            <a:endParaRPr lang="ru-RU" sz="2400" dirty="0">
              <a:solidFill>
                <a:schemeClr val="bg2">
                  <a:lumMod val="25000"/>
                </a:schemeClr>
              </a:solidFill>
              <a:effectLst/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42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2125</TotalTime>
  <Words>769</Words>
  <Application>Microsoft Office PowerPoint</Application>
  <PresentationFormat>Экран (4:3)</PresentationFormat>
  <Paragraphs>87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ZACHARZEVA1</dc:creator>
  <cp:lastModifiedBy>О. В. Потег</cp:lastModifiedBy>
  <cp:revision>154</cp:revision>
  <dcterms:created xsi:type="dcterms:W3CDTF">2016-02-20T06:22:14Z</dcterms:created>
  <dcterms:modified xsi:type="dcterms:W3CDTF">2019-10-30T01:42:14Z</dcterms:modified>
</cp:coreProperties>
</file>