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charts/chart2.xml" ContentType="application/vnd.openxmlformats-officedocument.drawingml.chart+xml"/>
  <Override PartName="/ppt/theme/themeOverride2.xml" ContentType="application/vnd.openxmlformats-officedocument.themeOverride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theme/themeOverride3.xml" ContentType="application/vnd.openxmlformats-officedocument.themeOverride+xml"/>
  <Override PartName="/ppt/charts/chart5.xml" ContentType="application/vnd.openxmlformats-officedocument.drawingml.chart+xml"/>
  <Override PartName="/ppt/notesSlides/notesSlide1.xml" ContentType="application/vnd.openxmlformats-officedocument.presentationml.notesSlide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charts/chart8.xml" ContentType="application/vnd.openxmlformats-officedocument.drawingml.chart+xml"/>
  <Override PartName="/ppt/charts/chart9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rts/colors1.xml" ContentType="application/vnd.ms-office.chartcolorstyle+xml"/>
  <Override PartName="/ppt/charts/style1.xml" ContentType="application/vnd.ms-office.chartstyle+xml"/>
  <Override PartName="/ppt/charts/style2.xml" ContentType="application/vnd.ms-office.chartstyle+xml"/>
  <Override PartName="/ppt/charts/colors2.xml" ContentType="application/vnd.ms-office.chartcolorstyle+xml"/>
  <Override PartName="/ppt/charts/style3.xml" ContentType="application/vnd.ms-office.chartstyle+xml"/>
  <Override PartName="/ppt/charts/colors3.xml" ContentType="application/vnd.ms-office.chartcolorstyle+xml"/>
  <Override PartName="/ppt/charts/style4.xml" ContentType="application/vnd.ms-office.chartstyle+xml"/>
  <Override PartName="/ppt/charts/colors4.xml" ContentType="application/vnd.ms-office.chartcolorstyle+xml"/>
  <Override PartName="/ppt/charts/style5.xml" ContentType="application/vnd.ms-office.chartstyle+xml"/>
  <Override PartName="/ppt/charts/colors5.xml" ContentType="application/vnd.ms-office.chartcolorstyle+xml"/>
  <Override PartName="/ppt/charts/style6.xml" ContentType="application/vnd.ms-office.chartstyle+xml"/>
  <Override PartName="/ppt/charts/colors6.xml" ContentType="application/vnd.ms-office.chartcolor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23"/>
  </p:notesMasterIdLst>
  <p:sldIdLst>
    <p:sldId id="256" r:id="rId2"/>
    <p:sldId id="257" r:id="rId3"/>
    <p:sldId id="258" r:id="rId4"/>
    <p:sldId id="259" r:id="rId5"/>
    <p:sldId id="276" r:id="rId6"/>
    <p:sldId id="261" r:id="rId7"/>
    <p:sldId id="260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71" r:id="rId16"/>
    <p:sldId id="269" r:id="rId17"/>
    <p:sldId id="270" r:id="rId18"/>
    <p:sldId id="272" r:id="rId19"/>
    <p:sldId id="273" r:id="rId20"/>
    <p:sldId id="274" r:id="rId21"/>
    <p:sldId id="275" r:id="rId2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69" autoAdjust="0"/>
    <p:restoredTop sz="94660"/>
  </p:normalViewPr>
  <p:slideViewPr>
    <p:cSldViewPr snapToGrid="0">
      <p:cViewPr varScale="1">
        <p:scale>
          <a:sx n="76" d="100"/>
          <a:sy n="76" d="100"/>
        </p:scale>
        <p:origin x="-96" y="-81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1.xlsx"/><Relationship Id="rId1" Type="http://schemas.openxmlformats.org/officeDocument/2006/relationships/themeOverride" Target="../theme/themeOverride1.xml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2.xlsx"/><Relationship Id="rId1" Type="http://schemas.openxmlformats.org/officeDocument/2006/relationships/themeOverride" Target="../theme/themeOverride2.xm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_rels/chart4.xml.rels><?xml version="1.0" encoding="UTF-8" standalone="yes"?>
<Relationships xmlns="http://schemas.openxmlformats.org/package/2006/relationships"><Relationship Id="rId3" Type="http://schemas.microsoft.com/office/2011/relationships/chartColorStyle" Target="colors1.xml"/><Relationship Id="rId2" Type="http://schemas.openxmlformats.org/officeDocument/2006/relationships/package" Target="../embeddings/Microsoft_Excel_Worksheet4.xlsx"/><Relationship Id="rId1" Type="http://schemas.openxmlformats.org/officeDocument/2006/relationships/themeOverride" Target="../theme/themeOverride3.xml"/><Relationship Id="rId4" Type="http://schemas.microsoft.com/office/2011/relationships/chartStyle" Target="style1.xml"/></Relationships>
</file>

<file path=ppt/charts/_rels/chart5.xml.rels><?xml version="1.0" encoding="UTF-8" standalone="yes"?>
<Relationships xmlns="http://schemas.openxmlformats.org/package/2006/relationships"><Relationship Id="rId3" Type="http://schemas.microsoft.com/office/2011/relationships/chartStyle" Target="style2.xml"/><Relationship Id="rId2" Type="http://schemas.microsoft.com/office/2011/relationships/chartColorStyle" Target="colors2.xml"/><Relationship Id="rId1" Type="http://schemas.openxmlformats.org/officeDocument/2006/relationships/package" Target="../embeddings/Microsoft_Excel_Worksheet5.xlsx"/></Relationships>
</file>

<file path=ppt/charts/_rels/chart6.xml.rels><?xml version="1.0" encoding="UTF-8" standalone="yes"?>
<Relationships xmlns="http://schemas.openxmlformats.org/package/2006/relationships"><Relationship Id="rId3" Type="http://schemas.microsoft.com/office/2011/relationships/chartStyle" Target="style3.xml"/><Relationship Id="rId2" Type="http://schemas.microsoft.com/office/2011/relationships/chartColorStyle" Target="colors3.xml"/><Relationship Id="rId1" Type="http://schemas.openxmlformats.org/officeDocument/2006/relationships/package" Target="../embeddings/Microsoft_Excel_Worksheet6.xlsx"/></Relationships>
</file>

<file path=ppt/charts/_rels/chart7.xml.rels><?xml version="1.0" encoding="UTF-8" standalone="yes"?>
<Relationships xmlns="http://schemas.openxmlformats.org/package/2006/relationships"><Relationship Id="rId3" Type="http://schemas.microsoft.com/office/2011/relationships/chartStyle" Target="style4.xml"/><Relationship Id="rId2" Type="http://schemas.microsoft.com/office/2011/relationships/chartColorStyle" Target="colors4.xml"/><Relationship Id="rId1" Type="http://schemas.openxmlformats.org/officeDocument/2006/relationships/package" Target="../embeddings/Microsoft_Excel_Worksheet7.xlsx"/></Relationships>
</file>

<file path=ppt/charts/_rels/chart8.xml.rels><?xml version="1.0" encoding="UTF-8" standalone="yes"?>
<Relationships xmlns="http://schemas.openxmlformats.org/package/2006/relationships"><Relationship Id="rId3" Type="http://schemas.microsoft.com/office/2011/relationships/chartStyle" Target="style5.xml"/><Relationship Id="rId2" Type="http://schemas.microsoft.com/office/2011/relationships/chartColorStyle" Target="colors5.xml"/><Relationship Id="rId1" Type="http://schemas.openxmlformats.org/officeDocument/2006/relationships/package" Target="../embeddings/Microsoft_Excel_Worksheet8.xlsx"/></Relationships>
</file>

<file path=ppt/charts/_rels/chart9.xml.rels><?xml version="1.0" encoding="UTF-8" standalone="yes"?>
<Relationships xmlns="http://schemas.openxmlformats.org/package/2006/relationships"><Relationship Id="rId3" Type="http://schemas.microsoft.com/office/2011/relationships/chartStyle" Target="style6.xml"/><Relationship Id="rId2" Type="http://schemas.microsoft.com/office/2011/relationships/chartColorStyle" Target="colors6.xml"/><Relationship Id="rId1" Type="http://schemas.openxmlformats.org/officeDocument/2006/relationships/package" Target="../embeddings/Microsoft_Excel_Worksheet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view3D>
      <c:rotX val="15"/>
      <c:rotY val="20"/>
      <c:depthPercent val="10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Лист1!$A$142</c:f>
              <c:strCache>
                <c:ptCount val="1"/>
                <c:pt idx="0">
                  <c:v>2011</c:v>
                </c:pt>
              </c:strCache>
            </c:strRef>
          </c:tx>
          <c:invertIfNegative val="0"/>
          <c:cat>
            <c:strRef>
              <c:f>Лист1!$B$141:$D$141</c:f>
              <c:strCache>
                <c:ptCount val="3"/>
                <c:pt idx="0">
                  <c:v>Усольский район</c:v>
                </c:pt>
                <c:pt idx="1">
                  <c:v>Иркутская область</c:v>
                </c:pt>
                <c:pt idx="2">
                  <c:v>Среднее значение по РФ</c:v>
                </c:pt>
              </c:strCache>
            </c:strRef>
          </c:cat>
          <c:val>
            <c:numRef>
              <c:f>Лист1!$B$142:$D$142</c:f>
              <c:numCache>
                <c:formatCode>General</c:formatCode>
                <c:ptCount val="3"/>
                <c:pt idx="0">
                  <c:v>95</c:v>
                </c:pt>
                <c:pt idx="1">
                  <c:v>81</c:v>
                </c:pt>
                <c:pt idx="2">
                  <c:v>89</c:v>
                </c:pt>
              </c:numCache>
            </c:numRef>
          </c:val>
        </c:ser>
        <c:ser>
          <c:idx val="1"/>
          <c:order val="1"/>
          <c:tx>
            <c:strRef>
              <c:f>Лист1!$A$143</c:f>
              <c:strCache>
                <c:ptCount val="1"/>
                <c:pt idx="0">
                  <c:v>2012</c:v>
                </c:pt>
              </c:strCache>
            </c:strRef>
          </c:tx>
          <c:invertIfNegative val="0"/>
          <c:cat>
            <c:strRef>
              <c:f>Лист1!$B$141:$D$141</c:f>
              <c:strCache>
                <c:ptCount val="3"/>
                <c:pt idx="0">
                  <c:v>Усольский район</c:v>
                </c:pt>
                <c:pt idx="1">
                  <c:v>Иркутская область</c:v>
                </c:pt>
                <c:pt idx="2">
                  <c:v>Среднее значение по РФ</c:v>
                </c:pt>
              </c:strCache>
            </c:strRef>
          </c:cat>
          <c:val>
            <c:numRef>
              <c:f>Лист1!$B$143:$D$143</c:f>
              <c:numCache>
                <c:formatCode>General</c:formatCode>
                <c:ptCount val="3"/>
                <c:pt idx="0">
                  <c:v>95</c:v>
                </c:pt>
                <c:pt idx="1">
                  <c:v>87</c:v>
                </c:pt>
                <c:pt idx="2">
                  <c:v>93</c:v>
                </c:pt>
              </c:numCache>
            </c:numRef>
          </c:val>
        </c:ser>
        <c:ser>
          <c:idx val="2"/>
          <c:order val="2"/>
          <c:tx>
            <c:strRef>
              <c:f>Лист1!$A$144</c:f>
              <c:strCache>
                <c:ptCount val="1"/>
                <c:pt idx="0">
                  <c:v>2013</c:v>
                </c:pt>
              </c:strCache>
            </c:strRef>
          </c:tx>
          <c:invertIfNegative val="0"/>
          <c:cat>
            <c:strRef>
              <c:f>Лист1!$B$141:$D$141</c:f>
              <c:strCache>
                <c:ptCount val="3"/>
                <c:pt idx="0">
                  <c:v>Усольский район</c:v>
                </c:pt>
                <c:pt idx="1">
                  <c:v>Иркутская область</c:v>
                </c:pt>
                <c:pt idx="2">
                  <c:v>Среднее значение по РФ</c:v>
                </c:pt>
              </c:strCache>
            </c:strRef>
          </c:cat>
          <c:val>
            <c:numRef>
              <c:f>Лист1!$B$144:$D$144</c:f>
              <c:numCache>
                <c:formatCode>General</c:formatCode>
                <c:ptCount val="3"/>
                <c:pt idx="0">
                  <c:v>100</c:v>
                </c:pt>
                <c:pt idx="1">
                  <c:v>89</c:v>
                </c:pt>
                <c:pt idx="2">
                  <c:v>95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32349696"/>
        <c:axId val="57101696"/>
        <c:axId val="0"/>
      </c:bar3DChart>
      <c:catAx>
        <c:axId val="3234969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2000"/>
            </a:pPr>
            <a:endParaRPr lang="ru-RU"/>
          </a:p>
        </c:txPr>
        <c:crossAx val="57101696"/>
        <c:crosses val="autoZero"/>
        <c:auto val="1"/>
        <c:lblAlgn val="ctr"/>
        <c:lblOffset val="100"/>
        <c:noMultiLvlLbl val="0"/>
      </c:catAx>
      <c:valAx>
        <c:axId val="57101696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32349696"/>
        <c:crosses val="autoZero"/>
        <c:crossBetween val="between"/>
      </c:valAx>
      <c:spPr>
        <a:noFill/>
        <a:ln w="25373">
          <a:noFill/>
        </a:ln>
      </c:spPr>
    </c:plotArea>
    <c:legend>
      <c:legendPos val="r"/>
      <c:layout/>
      <c:overlay val="0"/>
    </c:legend>
    <c:plotVisOnly val="1"/>
    <c:dispBlanksAs val="gap"/>
    <c:showDLblsOverMax val="0"/>
  </c:chart>
  <c:externalData r:id="rId2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5.8587762982810161E-2"/>
          <c:y val="1.8988779268610301E-2"/>
          <c:w val="0.81218395028208612"/>
          <c:h val="0.8875016140045860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Лист1!$C$19</c:f>
              <c:strCache>
                <c:ptCount val="1"/>
                <c:pt idx="0">
                  <c:v>%</c:v>
                </c:pt>
              </c:strCache>
            </c:strRef>
          </c:tx>
          <c:invertIfNegative val="0"/>
          <c:cat>
            <c:strRef>
              <c:f>Лист1!$B$20:$B$22</c:f>
              <c:strCache>
                <c:ptCount val="3"/>
                <c:pt idx="0">
                  <c:v>2011-2012</c:v>
                </c:pt>
                <c:pt idx="1">
                  <c:v>2012-2013</c:v>
                </c:pt>
                <c:pt idx="2">
                  <c:v>2013-2014</c:v>
                </c:pt>
              </c:strCache>
            </c:strRef>
          </c:cat>
          <c:val>
            <c:numRef>
              <c:f>Лист1!$C$20:$C$22</c:f>
              <c:numCache>
                <c:formatCode>General</c:formatCode>
                <c:ptCount val="3"/>
                <c:pt idx="0">
                  <c:v>80</c:v>
                </c:pt>
                <c:pt idx="1">
                  <c:v>86</c:v>
                </c:pt>
                <c:pt idx="2">
                  <c:v>93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33202688"/>
        <c:axId val="74304896"/>
      </c:barChart>
      <c:catAx>
        <c:axId val="3320268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74304896"/>
        <c:crosses val="autoZero"/>
        <c:auto val="1"/>
        <c:lblAlgn val="ctr"/>
        <c:lblOffset val="100"/>
        <c:noMultiLvlLbl val="0"/>
      </c:catAx>
      <c:valAx>
        <c:axId val="74304896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33202688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externalData r:id="rId2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6.3118807811801722E-2"/>
          <c:y val="2.8252791111360896E-2"/>
          <c:w val="0.58346182618522269"/>
          <c:h val="0.85368943579996814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Холмушинская ООШ</c:v>
                </c:pt>
              </c:strCache>
            </c:strRef>
          </c:tx>
          <c:invertIfNegative val="0"/>
          <c:cat>
            <c:strRef>
              <c:f>Лист1!$A$2:$A$5</c:f>
              <c:strCache>
                <c:ptCount val="1"/>
                <c:pt idx="0">
                  <c:v>%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100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Мишелевская СОШ </c:v>
                </c:pt>
              </c:strCache>
            </c:strRef>
          </c:tx>
          <c:invertIfNegative val="0"/>
          <c:cat>
            <c:strRef>
              <c:f>Лист1!$A$2:$A$5</c:f>
              <c:strCache>
                <c:ptCount val="1"/>
                <c:pt idx="0">
                  <c:v>%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  <c:pt idx="0">
                  <c:v>97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Мальтинская СОШ </c:v>
                </c:pt>
              </c:strCache>
            </c:strRef>
          </c:tx>
          <c:invertIfNegative val="0"/>
          <c:cat>
            <c:strRef>
              <c:f>Лист1!$A$2:$A$5</c:f>
              <c:strCache>
                <c:ptCount val="1"/>
                <c:pt idx="0">
                  <c:v>%</c:v>
                </c:pt>
              </c:strCache>
            </c:strRef>
          </c:cat>
          <c:val>
            <c:numRef>
              <c:f>Лист1!$D$2:$D$5</c:f>
              <c:numCache>
                <c:formatCode>General</c:formatCode>
                <c:ptCount val="4"/>
                <c:pt idx="0">
                  <c:v>94</c:v>
                </c:pt>
              </c:numCache>
            </c:numRef>
          </c:val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Буретская СОШ </c:v>
                </c:pt>
              </c:strCache>
            </c:strRef>
          </c:tx>
          <c:invertIfNegative val="0"/>
          <c:cat>
            <c:strRef>
              <c:f>Лист1!$A$2:$A$5</c:f>
              <c:strCache>
                <c:ptCount val="1"/>
                <c:pt idx="0">
                  <c:v>%</c:v>
                </c:pt>
              </c:strCache>
            </c:strRef>
          </c:cat>
          <c:val>
            <c:numRef>
              <c:f>Лист1!$E$2:$E$5</c:f>
              <c:numCache>
                <c:formatCode>General</c:formatCode>
                <c:ptCount val="4"/>
                <c:pt idx="0">
                  <c:v>94</c:v>
                </c:pt>
              </c:numCache>
            </c:numRef>
          </c:val>
        </c:ser>
        <c:ser>
          <c:idx val="4"/>
          <c:order val="4"/>
          <c:tx>
            <c:strRef>
              <c:f>Лист1!$F$1</c:f>
              <c:strCache>
                <c:ptCount val="1"/>
                <c:pt idx="0">
                  <c:v>Тельминская ООШ </c:v>
                </c:pt>
              </c:strCache>
            </c:strRef>
          </c:tx>
          <c:invertIfNegative val="0"/>
          <c:cat>
            <c:strRef>
              <c:f>Лист1!$A$2:$A$5</c:f>
              <c:strCache>
                <c:ptCount val="1"/>
                <c:pt idx="0">
                  <c:v>%</c:v>
                </c:pt>
              </c:strCache>
            </c:strRef>
          </c:cat>
          <c:val>
            <c:numRef>
              <c:f>Лист1!$F$2:$F$5</c:f>
              <c:numCache>
                <c:formatCode>General</c:formatCode>
                <c:ptCount val="4"/>
                <c:pt idx="0">
                  <c:v>91</c:v>
                </c:pt>
              </c:numCache>
            </c:numRef>
          </c:val>
        </c:ser>
        <c:ser>
          <c:idx val="5"/>
          <c:order val="5"/>
          <c:tx>
            <c:strRef>
              <c:f>Лист1!$G$1</c:f>
              <c:strCache>
                <c:ptCount val="1"/>
                <c:pt idx="0">
                  <c:v>Белореченский лицей, Белореченская СОШ  </c:v>
                </c:pt>
              </c:strCache>
            </c:strRef>
          </c:tx>
          <c:invertIfNegative val="0"/>
          <c:cat>
            <c:strRef>
              <c:f>Лист1!$A$2:$A$5</c:f>
              <c:strCache>
                <c:ptCount val="1"/>
                <c:pt idx="0">
                  <c:v>%</c:v>
                </c:pt>
              </c:strCache>
            </c:strRef>
          </c:cat>
          <c:val>
            <c:numRef>
              <c:f>Лист1!$G$2:$G$5</c:f>
              <c:numCache>
                <c:formatCode>General</c:formatCode>
                <c:ptCount val="4"/>
                <c:pt idx="0">
                  <c:v>87</c:v>
                </c:pt>
              </c:numCache>
            </c:numRef>
          </c:val>
        </c:ser>
        <c:ser>
          <c:idx val="6"/>
          <c:order val="6"/>
          <c:tx>
            <c:strRef>
              <c:f>Лист1!$H$1</c:f>
              <c:strCache>
                <c:ptCount val="1"/>
                <c:pt idx="0">
                  <c:v>Белая СОШ, Большееланская СОШ </c:v>
                </c:pt>
              </c:strCache>
            </c:strRef>
          </c:tx>
          <c:invertIfNegative val="0"/>
          <c:cat>
            <c:strRef>
              <c:f>Лист1!$A$2:$A$5</c:f>
              <c:strCache>
                <c:ptCount val="1"/>
                <c:pt idx="0">
                  <c:v>%</c:v>
                </c:pt>
              </c:strCache>
            </c:strRef>
          </c:cat>
          <c:val>
            <c:numRef>
              <c:f>Лист1!$H$2:$H$5</c:f>
              <c:numCache>
                <c:formatCode>General</c:formatCode>
                <c:ptCount val="4"/>
                <c:pt idx="0">
                  <c:v>84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33204224"/>
        <c:axId val="74306048"/>
      </c:barChart>
      <c:catAx>
        <c:axId val="33204224"/>
        <c:scaling>
          <c:orientation val="minMax"/>
        </c:scaling>
        <c:delete val="0"/>
        <c:axPos val="b"/>
        <c:majorTickMark val="out"/>
        <c:minorTickMark val="none"/>
        <c:tickLblPos val="nextTo"/>
        <c:crossAx val="74306048"/>
        <c:crosses val="autoZero"/>
        <c:auto val="1"/>
        <c:lblAlgn val="ctr"/>
        <c:lblOffset val="100"/>
        <c:noMultiLvlLbl val="0"/>
      </c:catAx>
      <c:valAx>
        <c:axId val="74306048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33204224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67282878082055242"/>
          <c:y val="5.6666901945233522E-2"/>
          <c:w val="0.32717121917944758"/>
          <c:h val="0.94297344106963543"/>
        </c:manualLayout>
      </c:layout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view3D>
      <c:rotX val="30"/>
      <c:rotY val="0"/>
      <c:depthPercent val="100"/>
      <c:rAngAx val="0"/>
      <c:perspective val="3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3.2502299392063172E-2"/>
          <c:y val="0.13583989501312335"/>
          <c:w val="0.96749768970693484"/>
          <c:h val="0.70185603939984087"/>
        </c:manualLayout>
      </c:layout>
      <c:pie3D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1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Pt>
            <c:idx val="1"/>
            <c:bubble3D val="0"/>
            <c:spPr>
              <a:solidFill>
                <a:schemeClr val="accent2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Pt>
            <c:idx val="2"/>
            <c:bubble3D val="0"/>
            <c:spPr>
              <a:solidFill>
                <a:schemeClr val="accent3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ctr"/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Лист1!$A$3:$A$5</c:f>
              <c:strCache>
                <c:ptCount val="3"/>
                <c:pt idx="0">
                  <c:v>Да</c:v>
                </c:pt>
                <c:pt idx="1">
                  <c:v>Нет</c:v>
                </c:pt>
                <c:pt idx="2">
                  <c:v>Не всегда </c:v>
                </c:pt>
              </c:strCache>
            </c:strRef>
          </c:cat>
          <c:val>
            <c:numRef>
              <c:f>Лист1!$B$3:$B$5</c:f>
              <c:numCache>
                <c:formatCode>General</c:formatCode>
                <c:ptCount val="3"/>
                <c:pt idx="0">
                  <c:v>69</c:v>
                </c:pt>
                <c:pt idx="1">
                  <c:v>21</c:v>
                </c:pt>
                <c:pt idx="2">
                  <c:v>9</c:v>
                </c:pt>
              </c:numCache>
            </c:numRef>
          </c:val>
        </c:ser>
        <c:dLbls>
          <c:dLblPos val="ctr"/>
          <c:showLegendKey val="0"/>
          <c:showVal val="0"/>
          <c:showCatName val="0"/>
          <c:showSerName val="0"/>
          <c:showPercent val="1"/>
          <c:showBubbleSize val="0"/>
          <c:showLeaderLines val="1"/>
        </c:dLbls>
      </c:pie3DChart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800"/>
      </a:pPr>
      <a:endParaRPr lang="ru-RU"/>
    </a:p>
  </c:txPr>
  <c:externalData r:id="rId2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depthPercent val="100"/>
      <c:rAngAx val="0"/>
      <c:perspective val="3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ln>
              <a:solidFill>
                <a:schemeClr val="tx2"/>
              </a:solidFill>
            </a:ln>
          </c:spPr>
          <c:dPt>
            <c:idx val="0"/>
            <c:bubble3D val="0"/>
            <c:spPr>
              <a:solidFill>
                <a:schemeClr val="accent1"/>
              </a:solidFill>
              <a:ln w="25400">
                <a:solidFill>
                  <a:schemeClr val="tx2"/>
                </a:solidFill>
              </a:ln>
              <a:effectLst/>
              <a:sp3d contourW="25400">
                <a:contourClr>
                  <a:schemeClr val="tx2"/>
                </a:contourClr>
              </a:sp3d>
            </c:spPr>
          </c:dPt>
          <c:dPt>
            <c:idx val="1"/>
            <c:bubble3D val="0"/>
            <c:spPr>
              <a:solidFill>
                <a:schemeClr val="accent2"/>
              </a:solidFill>
              <a:ln w="25400">
                <a:solidFill>
                  <a:schemeClr val="tx2"/>
                </a:solidFill>
              </a:ln>
              <a:effectLst/>
              <a:sp3d contourW="25400">
                <a:contourClr>
                  <a:schemeClr val="tx2"/>
                </a:contourClr>
              </a:sp3d>
            </c:spPr>
          </c:dPt>
          <c:dPt>
            <c:idx val="2"/>
            <c:bubble3D val="0"/>
            <c:spPr>
              <a:solidFill>
                <a:schemeClr val="accent3"/>
              </a:solidFill>
              <a:ln w="25400">
                <a:solidFill>
                  <a:schemeClr val="tx2"/>
                </a:solidFill>
              </a:ln>
              <a:effectLst/>
              <a:sp3d contourW="25400">
                <a:contourClr>
                  <a:schemeClr val="tx2"/>
                </a:contourClr>
              </a:sp3d>
            </c:spPr>
          </c:dPt>
          <c:dPt>
            <c:idx val="3"/>
            <c:bubble3D val="0"/>
            <c:spPr>
              <a:solidFill>
                <a:schemeClr val="accent4"/>
              </a:solidFill>
              <a:ln w="25400">
                <a:solidFill>
                  <a:schemeClr val="tx2"/>
                </a:solidFill>
              </a:ln>
              <a:effectLst/>
              <a:sp3d contourW="25400">
                <a:contourClr>
                  <a:schemeClr val="tx2"/>
                </a:contourClr>
              </a:sp3d>
            </c:spPr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24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bestFit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Лист1!$A$2:$A$5</c:f>
              <c:strCache>
                <c:ptCount val="3"/>
                <c:pt idx="0">
                  <c:v>Да</c:v>
                </c:pt>
                <c:pt idx="1">
                  <c:v>Нет </c:v>
                </c:pt>
                <c:pt idx="2">
                  <c:v>Не всегда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72</c:v>
                </c:pt>
                <c:pt idx="1">
                  <c:v>15</c:v>
                </c:pt>
                <c:pt idx="2">
                  <c:v>13</c:v>
                </c:pt>
              </c:numCache>
            </c:numRef>
          </c:val>
        </c:ser>
        <c:dLbls>
          <c:dLblPos val="bestFit"/>
          <c:showLegendKey val="0"/>
          <c:showVal val="1"/>
          <c:showCatName val="0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  <a:effectLst/>
      </c:spPr>
    </c:plotArea>
    <c:legend>
      <c:legendPos val="b"/>
      <c:legendEntry>
        <c:idx val="3"/>
        <c:delete val="1"/>
      </c:legendEntry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4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2400"/>
      </a:pPr>
      <a:endParaRPr lang="ru-RU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518919831333579"/>
          <c:y val="0.13928836150116566"/>
          <c:w val="0.45005461172742783"/>
          <c:h val="0.76944543992340986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Белореченски лицей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Лист1!$A$2:$A$5</c:f>
              <c:strCache>
                <c:ptCount val="1"/>
                <c:pt idx="0">
                  <c:v>%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100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Новожилкинская СОШ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Лист1!$A$2:$A$5</c:f>
              <c:strCache>
                <c:ptCount val="1"/>
                <c:pt idx="0">
                  <c:v>%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  <c:pt idx="0">
                  <c:v>90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Раздольинская СОШ Мальтинская СОШ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Лист1!$A$2:$A$5</c:f>
              <c:strCache>
                <c:ptCount val="1"/>
                <c:pt idx="0">
                  <c:v>%</c:v>
                </c:pt>
              </c:strCache>
            </c:strRef>
          </c:cat>
          <c:val>
            <c:numRef>
              <c:f>Лист1!$D$2:$D$5</c:f>
              <c:numCache>
                <c:formatCode>General</c:formatCode>
                <c:ptCount val="4"/>
                <c:pt idx="0">
                  <c:v>84</c:v>
                </c:pt>
              </c:numCache>
            </c:numRef>
          </c:val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СОШ № 7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cat>
            <c:strRef>
              <c:f>Лист1!$A$2:$A$5</c:f>
              <c:strCache>
                <c:ptCount val="1"/>
                <c:pt idx="0">
                  <c:v>%</c:v>
                </c:pt>
              </c:strCache>
            </c:strRef>
          </c:cat>
          <c:val>
            <c:numRef>
              <c:f>Лист1!$E$2:$E$5</c:f>
              <c:numCache>
                <c:formatCode>General</c:formatCode>
                <c:ptCount val="4"/>
                <c:pt idx="0">
                  <c:v>82</c:v>
                </c:pt>
              </c:numCache>
            </c:numRef>
          </c:val>
        </c:ser>
        <c:ser>
          <c:idx val="4"/>
          <c:order val="4"/>
          <c:tx>
            <c:strRef>
              <c:f>Лист1!$F$1</c:f>
              <c:strCache>
                <c:ptCount val="1"/>
                <c:pt idx="0">
                  <c:v>Тальянская СОШ Тайтурская СОШ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cat>
            <c:strRef>
              <c:f>Лист1!$A$2:$A$5</c:f>
              <c:strCache>
                <c:ptCount val="1"/>
                <c:pt idx="0">
                  <c:v>%</c:v>
                </c:pt>
              </c:strCache>
            </c:strRef>
          </c:cat>
          <c:val>
            <c:numRef>
              <c:f>Лист1!$F$2:$F$5</c:f>
              <c:numCache>
                <c:formatCode>General</c:formatCode>
                <c:ptCount val="4"/>
                <c:pt idx="0">
                  <c:v>75</c:v>
                </c:pt>
              </c:numCache>
            </c:numRef>
          </c:val>
        </c:ser>
        <c:ser>
          <c:idx val="5"/>
          <c:order val="5"/>
          <c:tx>
            <c:strRef>
              <c:f>Лист1!$G$1</c:f>
              <c:strCache>
                <c:ptCount val="1"/>
                <c:pt idx="0">
                  <c:v>Мишелевская СОШ Большееланская СОШ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cat>
            <c:strRef>
              <c:f>Лист1!$A$2:$A$5</c:f>
              <c:strCache>
                <c:ptCount val="1"/>
                <c:pt idx="0">
                  <c:v>%</c:v>
                </c:pt>
              </c:strCache>
            </c:strRef>
          </c:cat>
          <c:val>
            <c:numRef>
              <c:f>Лист1!$G$2:$G$5</c:f>
              <c:numCache>
                <c:formatCode>General</c:formatCode>
                <c:ptCount val="4"/>
                <c:pt idx="0">
                  <c:v>68</c:v>
                </c:pt>
              </c:numCache>
            </c:numRef>
          </c:val>
        </c:ser>
        <c:ser>
          <c:idx val="6"/>
          <c:order val="6"/>
          <c:tx>
            <c:strRef>
              <c:f>Лист1!$H$1</c:f>
              <c:strCache>
                <c:ptCount val="1"/>
                <c:pt idx="0">
                  <c:v>Белая СОШ Белореченская СОШ</c:v>
                </c:pt>
              </c:strCache>
            </c:strRef>
          </c:tx>
          <c:spPr>
            <a:solidFill>
              <a:schemeClr val="accent1">
                <a:lumMod val="60000"/>
              </a:schemeClr>
            </a:solidFill>
            <a:ln>
              <a:noFill/>
            </a:ln>
            <a:effectLst/>
          </c:spPr>
          <c:invertIfNegative val="0"/>
          <c:cat>
            <c:strRef>
              <c:f>Лист1!$A$2:$A$5</c:f>
              <c:strCache>
                <c:ptCount val="1"/>
                <c:pt idx="0">
                  <c:v>%</c:v>
                </c:pt>
              </c:strCache>
            </c:strRef>
          </c:cat>
          <c:val>
            <c:numRef>
              <c:f>Лист1!$H$2:$H$5</c:f>
              <c:numCache>
                <c:formatCode>General</c:formatCode>
                <c:ptCount val="4"/>
                <c:pt idx="0">
                  <c:v>65</c:v>
                </c:pt>
              </c:numCache>
            </c:numRef>
          </c:val>
        </c:ser>
        <c:ser>
          <c:idx val="7"/>
          <c:order val="7"/>
          <c:tx>
            <c:strRef>
              <c:f>Лист1!$I$1</c:f>
              <c:strCache>
                <c:ptCount val="1"/>
                <c:pt idx="0">
                  <c:v>Тельминская СОШ Буретская СОШ</c:v>
                </c:pt>
              </c:strCache>
            </c:strRef>
          </c:tx>
          <c:spPr>
            <a:solidFill>
              <a:schemeClr val="accent2">
                <a:lumMod val="60000"/>
              </a:schemeClr>
            </a:solidFill>
            <a:ln>
              <a:noFill/>
            </a:ln>
            <a:effectLst/>
          </c:spPr>
          <c:invertIfNegative val="0"/>
          <c:cat>
            <c:strRef>
              <c:f>Лист1!$A$2:$A$5</c:f>
              <c:strCache>
                <c:ptCount val="1"/>
                <c:pt idx="0">
                  <c:v>%</c:v>
                </c:pt>
              </c:strCache>
            </c:strRef>
          </c:cat>
          <c:val>
            <c:numRef>
              <c:f>Лист1!$I$2:$I$5</c:f>
              <c:numCache>
                <c:formatCode>General</c:formatCode>
                <c:ptCount val="4"/>
                <c:pt idx="0">
                  <c:v>50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35553280"/>
        <c:axId val="74270976"/>
      </c:barChart>
      <c:catAx>
        <c:axId val="3555328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74270976"/>
        <c:crosses val="autoZero"/>
        <c:auto val="1"/>
        <c:lblAlgn val="ctr"/>
        <c:lblOffset val="100"/>
        <c:noMultiLvlLbl val="0"/>
      </c:catAx>
      <c:valAx>
        <c:axId val="7427097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3555328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l"/>
      <c:layout>
        <c:manualLayout>
          <c:xMode val="edge"/>
          <c:yMode val="edge"/>
          <c:x val="0"/>
          <c:y val="2.6039325126235471E-3"/>
          <c:w val="0.44206253528473655"/>
          <c:h val="0.97776416311793801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8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bestFit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Лист1!$A$2:$A$5</c:f>
              <c:strCache>
                <c:ptCount val="2"/>
                <c:pt idx="0">
                  <c:v>Да</c:v>
                </c:pt>
                <c:pt idx="1">
                  <c:v>Нет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84</c:v>
                </c:pt>
                <c:pt idx="1">
                  <c:v>16</c:v>
                </c:pt>
              </c:numCache>
            </c:numRef>
          </c:val>
        </c:ser>
        <c:dLbls>
          <c:dLblPos val="bestFit"/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r"/>
      <c:legendEntry>
        <c:idx val="2"/>
        <c:delete val="1"/>
      </c:legendEntry>
      <c:legendEntry>
        <c:idx val="3"/>
        <c:delete val="1"/>
      </c:legendEntry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8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2800"/>
      </a:pPr>
      <a:endParaRPr lang="ru-RU"/>
    </a:p>
  </c:txPr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plotArea>
      <c:layout/>
      <c:barChart>
        <c:barDir val="col"/>
        <c:grouping val="percent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Да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Лист1!$A$2:$A$5</c:f>
              <c:strCache>
                <c:ptCount val="2"/>
                <c:pt idx="0">
                  <c:v>Родители</c:v>
                </c:pt>
                <c:pt idx="1">
                  <c:v>Обучающиеся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85</c:v>
                </c:pt>
                <c:pt idx="1">
                  <c:v>72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Нет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Лист1!$A$2:$A$5</c:f>
              <c:strCache>
                <c:ptCount val="2"/>
                <c:pt idx="0">
                  <c:v>Родители</c:v>
                </c:pt>
                <c:pt idx="1">
                  <c:v>Обучающиеся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  <c:pt idx="0">
                  <c:v>10</c:v>
                </c:pt>
                <c:pt idx="1">
                  <c:v>15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Не всегда 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Лист1!$A$2:$A$5</c:f>
              <c:strCache>
                <c:ptCount val="2"/>
                <c:pt idx="0">
                  <c:v>Родители</c:v>
                </c:pt>
                <c:pt idx="1">
                  <c:v>Обучающиеся</c:v>
                </c:pt>
              </c:strCache>
            </c:strRef>
          </c:cat>
          <c:val>
            <c:numRef>
              <c:f>Лист1!$D$2:$D$5</c:f>
              <c:numCache>
                <c:formatCode>General</c:formatCode>
                <c:ptCount val="4"/>
                <c:pt idx="0">
                  <c:v>5</c:v>
                </c:pt>
                <c:pt idx="1">
                  <c:v>13</c:v>
                </c:pt>
              </c:numCache>
            </c:numRef>
          </c:val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100"/>
        <c:axId val="65763840"/>
        <c:axId val="74275008"/>
      </c:barChart>
      <c:catAx>
        <c:axId val="6576384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74275008"/>
        <c:crosses val="autoZero"/>
        <c:auto val="1"/>
        <c:lblAlgn val="ctr"/>
        <c:lblOffset val="100"/>
        <c:noMultiLvlLbl val="0"/>
      </c:catAx>
      <c:valAx>
        <c:axId val="7427500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6576384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4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bestFit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Лист1!$A$2:$A$5</c:f>
              <c:strCache>
                <c:ptCount val="3"/>
                <c:pt idx="0">
                  <c:v>Да</c:v>
                </c:pt>
                <c:pt idx="1">
                  <c:v>Нет</c:v>
                </c:pt>
                <c:pt idx="2">
                  <c:v>Не знаю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66</c:v>
                </c:pt>
                <c:pt idx="1">
                  <c:v>30</c:v>
                </c:pt>
                <c:pt idx="2">
                  <c:v>4</c:v>
                </c:pt>
              </c:numCache>
            </c:numRef>
          </c:val>
        </c:ser>
        <c:dLbls>
          <c:dLblPos val="bestFit"/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r"/>
      <c:legendEntry>
        <c:idx val="3"/>
        <c:delete val="1"/>
      </c:legendEntry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4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2400"/>
      </a:pPr>
      <a:endParaRPr lang="ru-RU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2E76746-C43D-4178-97FA-9A36B7C8DDFE}" type="datetimeFigureOut">
              <a:rPr lang="ru-RU" smtClean="0"/>
              <a:t>04.12.2014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D4BCE74-9F08-400E-997C-40B1C0CF469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4843635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4BCE74-9F08-400E-997C-40B1C0CF4698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906661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12/4/2014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12/4/2014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12/4/2014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12/4/2014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12/4/2014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12/4/2014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6B4A9-1611-4792-9094-5F34BCA07E0B}" type="datetimeFigureOut">
              <a:rPr lang="en-US" dirty="0"/>
              <a:t>12/4/2014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33C77-0158-454C-844F-B7AB9BD7DAD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12/4/2014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12/4/2014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12/4/2014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712588-04B1-427B-82EE-E8DB90309F08}" type="datetimeFigureOut">
              <a:rPr lang="en-US" dirty="0"/>
              <a:t>12/4/2014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9F0C5-380F-41C2-899A-BAC0F0927E16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12/4/2014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12/4/2014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12/4/2014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dirty="0"/>
              <a:t>12/4/2014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12/4/2014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12/4/2014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65" r:id="rId4"/>
    <p:sldLayoutId id="2147483653" r:id="rId5"/>
    <p:sldLayoutId id="2147483654" r:id="rId6"/>
    <p:sldLayoutId id="2147483655" r:id="rId7"/>
    <p:sldLayoutId id="2147483666" r:id="rId8"/>
    <p:sldLayoutId id="2147483657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67" r:id="rId15"/>
    <p:sldLayoutId id="2147483659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07067" y="469557"/>
            <a:ext cx="7766936" cy="2829697"/>
          </a:xfrm>
        </p:spPr>
        <p:txBody>
          <a:bodyPr/>
          <a:lstStyle/>
          <a:p>
            <a:pPr algn="l"/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Организация питания </a:t>
            </a:r>
            <a:b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в школах </a:t>
            </a:r>
            <a:b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dirty="0" err="1" smtClean="0">
                <a:solidFill>
                  <a:schemeClr val="accent2">
                    <a:lumMod val="50000"/>
                  </a:schemeClr>
                </a:solidFill>
              </a:rPr>
              <a:t>Усольского</a:t>
            </a:r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 района</a:t>
            </a:r>
            <a:endParaRPr lang="ru-RU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07067" y="5520906"/>
            <a:ext cx="7766936" cy="879894"/>
          </a:xfrm>
        </p:spPr>
        <p:txBody>
          <a:bodyPr/>
          <a:lstStyle/>
          <a:p>
            <a:pPr algn="ctr"/>
            <a:r>
              <a:rPr lang="ru-RU" dirty="0" smtClean="0"/>
              <a:t>Комитет по образованию </a:t>
            </a:r>
            <a:r>
              <a:rPr lang="ru-RU" dirty="0" err="1" smtClean="0"/>
              <a:t>Усольского</a:t>
            </a:r>
            <a:r>
              <a:rPr lang="ru-RU" dirty="0" smtClean="0"/>
              <a:t> района</a:t>
            </a:r>
          </a:p>
          <a:p>
            <a:pPr algn="ctr"/>
            <a:r>
              <a:rPr lang="ru-RU" dirty="0" smtClean="0"/>
              <a:t>2014 год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62313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Нравится ли тебе питание в школе?</a:t>
            </a:r>
            <a:endParaRPr lang="ru-RU" dirty="0">
              <a:solidFill>
                <a:schemeClr val="accent2">
                  <a:lumMod val="50000"/>
                </a:schemeClr>
              </a:solidFill>
            </a:endParaRPr>
          </a:p>
        </p:txBody>
      </p:sp>
      <p:graphicFrame>
        <p:nvGraphicFramePr>
          <p:cNvPr id="25" name="Объект 2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82473868"/>
              </p:ext>
            </p:extLst>
          </p:nvPr>
        </p:nvGraphicFramePr>
        <p:xfrm>
          <a:off x="677334" y="1930400"/>
          <a:ext cx="8596139" cy="38814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929387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572530"/>
            <a:ext cx="8596668" cy="1320800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Устраивает ли тебя ежедневное школьное меню?</a:t>
            </a:r>
            <a:endParaRPr lang="ru-RU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7334" y="2160589"/>
            <a:ext cx="9381066" cy="4252568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sz="3600" b="1" dirty="0" smtClean="0"/>
              <a:t>- 68 % ответили утвердительно</a:t>
            </a:r>
          </a:p>
          <a:p>
            <a:r>
              <a:rPr lang="ru-RU" sz="2800" dirty="0" smtClean="0"/>
              <a:t>100 % - </a:t>
            </a:r>
            <a:r>
              <a:rPr lang="ru-RU" sz="2800" dirty="0" err="1" smtClean="0"/>
              <a:t>Холмушинская</a:t>
            </a:r>
            <a:r>
              <a:rPr lang="ru-RU" sz="2800" dirty="0" smtClean="0"/>
              <a:t> ООШ</a:t>
            </a:r>
          </a:p>
          <a:p>
            <a:r>
              <a:rPr lang="ru-RU" sz="2800" dirty="0" smtClean="0"/>
              <a:t>90 % - </a:t>
            </a:r>
            <a:r>
              <a:rPr lang="ru-RU" sz="2800" dirty="0" err="1" smtClean="0"/>
              <a:t>Белореченский</a:t>
            </a:r>
            <a:r>
              <a:rPr lang="ru-RU" sz="2800" dirty="0" smtClean="0"/>
              <a:t> лицей, </a:t>
            </a:r>
            <a:r>
              <a:rPr lang="ru-RU" sz="2800" dirty="0" err="1" smtClean="0"/>
              <a:t>Новожилкинская</a:t>
            </a:r>
            <a:r>
              <a:rPr lang="ru-RU" sz="2800" dirty="0" smtClean="0"/>
              <a:t> СОШ</a:t>
            </a:r>
          </a:p>
          <a:p>
            <a:r>
              <a:rPr lang="ru-RU" sz="2800" dirty="0" smtClean="0"/>
              <a:t>83 % - </a:t>
            </a:r>
            <a:r>
              <a:rPr lang="ru-RU" sz="2800" dirty="0" err="1" smtClean="0"/>
              <a:t>Мишелевская</a:t>
            </a:r>
            <a:r>
              <a:rPr lang="ru-RU" sz="2800" dirty="0" smtClean="0"/>
              <a:t> СОШ, </a:t>
            </a:r>
            <a:r>
              <a:rPr lang="ru-RU" sz="2800" dirty="0" err="1" smtClean="0"/>
              <a:t>Раздольинская</a:t>
            </a:r>
            <a:r>
              <a:rPr lang="ru-RU" sz="2800" dirty="0" smtClean="0"/>
              <a:t> СОШ</a:t>
            </a:r>
          </a:p>
          <a:p>
            <a:r>
              <a:rPr lang="ru-RU" sz="2800" dirty="0" smtClean="0"/>
              <a:t>74 % - </a:t>
            </a:r>
            <a:r>
              <a:rPr lang="ru-RU" sz="2800" dirty="0" err="1" smtClean="0"/>
              <a:t>Большееланская</a:t>
            </a:r>
            <a:r>
              <a:rPr lang="ru-RU" sz="2800" dirty="0" smtClean="0"/>
              <a:t> СОШ, </a:t>
            </a:r>
            <a:r>
              <a:rPr lang="ru-RU" sz="2800" dirty="0" err="1" smtClean="0"/>
              <a:t>Тельминская</a:t>
            </a:r>
            <a:r>
              <a:rPr lang="ru-RU" sz="2800" dirty="0" smtClean="0"/>
              <a:t> СОШ</a:t>
            </a:r>
          </a:p>
          <a:p>
            <a:r>
              <a:rPr lang="ru-RU" sz="2800" dirty="0" smtClean="0"/>
              <a:t>68 % - </a:t>
            </a:r>
            <a:r>
              <a:rPr lang="ru-RU" sz="2800" dirty="0" err="1" smtClean="0"/>
              <a:t>Тайтурская</a:t>
            </a:r>
            <a:r>
              <a:rPr lang="ru-RU" sz="2800" dirty="0" smtClean="0"/>
              <a:t> СОШ, </a:t>
            </a:r>
            <a:r>
              <a:rPr lang="ru-RU" sz="2800" dirty="0" err="1" smtClean="0"/>
              <a:t>Хайтинская</a:t>
            </a:r>
            <a:r>
              <a:rPr lang="ru-RU" sz="2800" dirty="0" smtClean="0"/>
              <a:t> ООШ</a:t>
            </a:r>
          </a:p>
          <a:p>
            <a:r>
              <a:rPr lang="ru-RU" sz="2800" dirty="0" smtClean="0"/>
              <a:t>65 % - СОШ № 7 (</a:t>
            </a:r>
            <a:r>
              <a:rPr lang="ru-RU" sz="2800" dirty="0" err="1" smtClean="0"/>
              <a:t>с.Сосновка</a:t>
            </a:r>
            <a:r>
              <a:rPr lang="ru-RU" sz="2800" dirty="0" smtClean="0"/>
              <a:t>), СОШ № 20 (ЦДС)</a:t>
            </a:r>
          </a:p>
          <a:p>
            <a:r>
              <a:rPr lang="ru-RU" sz="2800" dirty="0" smtClean="0"/>
              <a:t>50 % - </a:t>
            </a:r>
            <a:r>
              <a:rPr lang="ru-RU" sz="2800" dirty="0" err="1" smtClean="0"/>
              <a:t>Буретская</a:t>
            </a:r>
            <a:r>
              <a:rPr lang="ru-RU" sz="2800" dirty="0" smtClean="0"/>
              <a:t> СОШ, </a:t>
            </a:r>
            <a:r>
              <a:rPr lang="ru-RU" sz="2800" dirty="0" err="1" smtClean="0"/>
              <a:t>Биликтуйская</a:t>
            </a:r>
            <a:r>
              <a:rPr lang="ru-RU" sz="2800" dirty="0" smtClean="0"/>
              <a:t> ООШ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5786406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Знакомят ли вас с организацией правильного питания на уроках?</a:t>
            </a:r>
            <a:endParaRPr lang="ru-RU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7333" y="2160589"/>
            <a:ext cx="9529347" cy="3880773"/>
          </a:xfrm>
        </p:spPr>
        <p:txBody>
          <a:bodyPr>
            <a:normAutofit/>
          </a:bodyPr>
          <a:lstStyle/>
          <a:p>
            <a:r>
              <a:rPr lang="ru-RU" sz="4400" dirty="0" smtClean="0"/>
              <a:t>Да – 62 %</a:t>
            </a:r>
          </a:p>
          <a:p>
            <a:r>
              <a:rPr lang="ru-RU" sz="2400" dirty="0" err="1" smtClean="0"/>
              <a:t>Новожилкинская</a:t>
            </a:r>
            <a:r>
              <a:rPr lang="ru-RU" sz="2400" dirty="0" smtClean="0"/>
              <a:t> СОШ, </a:t>
            </a:r>
            <a:r>
              <a:rPr lang="ru-RU" sz="2400" dirty="0" err="1" smtClean="0"/>
              <a:t>Холмушинская</a:t>
            </a:r>
            <a:r>
              <a:rPr lang="ru-RU" sz="2400" dirty="0" smtClean="0"/>
              <a:t> ООШ</a:t>
            </a:r>
          </a:p>
          <a:p>
            <a:r>
              <a:rPr lang="ru-RU" sz="2400" dirty="0" err="1" smtClean="0"/>
              <a:t>Мишелевская</a:t>
            </a:r>
            <a:r>
              <a:rPr lang="ru-RU" sz="2400" dirty="0" smtClean="0"/>
              <a:t> СОШ </a:t>
            </a:r>
          </a:p>
          <a:p>
            <a:r>
              <a:rPr lang="ru-RU" sz="2400" dirty="0" err="1" smtClean="0"/>
              <a:t>Тайтурская</a:t>
            </a:r>
            <a:r>
              <a:rPr lang="ru-RU" sz="2400" dirty="0" smtClean="0"/>
              <a:t> СОШ</a:t>
            </a:r>
          </a:p>
          <a:p>
            <a:r>
              <a:rPr lang="ru-RU" sz="2400" dirty="0" err="1" smtClean="0"/>
              <a:t>Большееланская</a:t>
            </a:r>
            <a:r>
              <a:rPr lang="ru-RU" sz="2400" dirty="0" smtClean="0"/>
              <a:t> СОШ, </a:t>
            </a:r>
            <a:r>
              <a:rPr lang="ru-RU" sz="2400" dirty="0" err="1" smtClean="0"/>
              <a:t>Тальянская</a:t>
            </a:r>
            <a:r>
              <a:rPr lang="ru-RU" sz="2400" dirty="0" smtClean="0"/>
              <a:t> СОШ</a:t>
            </a:r>
          </a:p>
          <a:p>
            <a:r>
              <a:rPr lang="ru-RU" sz="2400" dirty="0" err="1" smtClean="0"/>
              <a:t>Белореченский</a:t>
            </a:r>
            <a:r>
              <a:rPr lang="ru-RU" sz="2400" dirty="0" smtClean="0"/>
              <a:t> лицей</a:t>
            </a:r>
          </a:p>
        </p:txBody>
      </p:sp>
    </p:spTree>
    <p:extLst>
      <p:ext uri="{BB962C8B-B14F-4D97-AF65-F5344CB8AC3E}">
        <p14:creationId xmlns:p14="http://schemas.microsoft.com/office/powerpoint/2010/main" val="1797655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3" y="609600"/>
            <a:ext cx="9430493" cy="132080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Удовлетворен ли ты работой обслуживающего персонала школьной столовой?</a:t>
            </a:r>
            <a:endParaRPr lang="ru-RU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7333" y="2160589"/>
            <a:ext cx="10085401" cy="4203141"/>
          </a:xfrm>
        </p:spPr>
        <p:txBody>
          <a:bodyPr>
            <a:normAutofit/>
          </a:bodyPr>
          <a:lstStyle/>
          <a:p>
            <a:pPr lvl="0">
              <a:buClr>
                <a:srgbClr val="90C226"/>
              </a:buClr>
            </a:pPr>
            <a:r>
              <a:rPr lang="ru-RU" sz="4400" dirty="0">
                <a:solidFill>
                  <a:prstClr val="black">
                    <a:lumMod val="75000"/>
                    <a:lumOff val="25000"/>
                  </a:prstClr>
                </a:solidFill>
              </a:rPr>
              <a:t>Да – </a:t>
            </a:r>
            <a:r>
              <a:rPr lang="ru-RU" sz="4400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89,5 </a:t>
            </a:r>
            <a:r>
              <a:rPr lang="ru-RU" sz="4400" dirty="0">
                <a:solidFill>
                  <a:prstClr val="black">
                    <a:lumMod val="75000"/>
                    <a:lumOff val="25000"/>
                  </a:prstClr>
                </a:solidFill>
              </a:rPr>
              <a:t>%</a:t>
            </a:r>
          </a:p>
          <a:p>
            <a:pPr lvl="0">
              <a:buClr>
                <a:srgbClr val="90C226"/>
              </a:buClr>
            </a:pPr>
            <a:r>
              <a:rPr lang="ru-RU" sz="2400" dirty="0" err="1">
                <a:solidFill>
                  <a:prstClr val="black">
                    <a:lumMod val="75000"/>
                    <a:lumOff val="25000"/>
                  </a:prstClr>
                </a:solidFill>
              </a:rPr>
              <a:t>Белореченский</a:t>
            </a:r>
            <a:r>
              <a:rPr lang="ru-RU" sz="2400" dirty="0">
                <a:solidFill>
                  <a:prstClr val="black">
                    <a:lumMod val="75000"/>
                    <a:lumOff val="25000"/>
                  </a:prstClr>
                </a:solidFill>
              </a:rPr>
              <a:t> лицей</a:t>
            </a:r>
          </a:p>
          <a:p>
            <a:pPr lvl="0">
              <a:buClr>
                <a:srgbClr val="90C226"/>
              </a:buClr>
            </a:pPr>
            <a:r>
              <a:rPr lang="ru-RU" sz="2400" dirty="0" err="1">
                <a:solidFill>
                  <a:prstClr val="black">
                    <a:lumMod val="75000"/>
                    <a:lumOff val="25000"/>
                  </a:prstClr>
                </a:solidFill>
              </a:rPr>
              <a:t>Холмушинская</a:t>
            </a:r>
            <a:r>
              <a:rPr lang="ru-RU" sz="2400" dirty="0">
                <a:solidFill>
                  <a:prstClr val="black">
                    <a:lumMod val="75000"/>
                    <a:lumOff val="25000"/>
                  </a:prstClr>
                </a:solidFill>
              </a:rPr>
              <a:t> ООШ, </a:t>
            </a:r>
            <a:r>
              <a:rPr lang="ru-RU" sz="2400" dirty="0" err="1">
                <a:solidFill>
                  <a:prstClr val="black">
                    <a:lumMod val="75000"/>
                    <a:lumOff val="25000"/>
                  </a:prstClr>
                </a:solidFill>
              </a:rPr>
              <a:t>Хайтинская</a:t>
            </a:r>
            <a:r>
              <a:rPr lang="ru-RU" sz="2400" dirty="0">
                <a:solidFill>
                  <a:prstClr val="black">
                    <a:lumMod val="75000"/>
                    <a:lumOff val="25000"/>
                  </a:prstClr>
                </a:solidFill>
              </a:rPr>
              <a:t> ООШ, </a:t>
            </a:r>
            <a:r>
              <a:rPr lang="ru-RU" sz="2400" dirty="0" err="1">
                <a:solidFill>
                  <a:prstClr val="black">
                    <a:lumMod val="75000"/>
                    <a:lumOff val="25000"/>
                  </a:prstClr>
                </a:solidFill>
              </a:rPr>
              <a:t>Биликтуйская</a:t>
            </a:r>
            <a:r>
              <a:rPr lang="ru-RU" sz="2400" dirty="0">
                <a:solidFill>
                  <a:prstClr val="black">
                    <a:lumMod val="75000"/>
                    <a:lumOff val="25000"/>
                  </a:prstClr>
                </a:solidFill>
              </a:rPr>
              <a:t> ООШ</a:t>
            </a:r>
          </a:p>
          <a:p>
            <a:pPr lvl="0">
              <a:buClr>
                <a:srgbClr val="90C226"/>
              </a:buClr>
            </a:pPr>
            <a:r>
              <a:rPr lang="ru-RU" sz="2400" dirty="0" err="1">
                <a:solidFill>
                  <a:prstClr val="black">
                    <a:lumMod val="75000"/>
                    <a:lumOff val="25000"/>
                  </a:prstClr>
                </a:solidFill>
              </a:rPr>
              <a:t>Мальтинская</a:t>
            </a:r>
            <a:r>
              <a:rPr lang="ru-RU" sz="2400" dirty="0">
                <a:solidFill>
                  <a:prstClr val="black">
                    <a:lumMod val="75000"/>
                    <a:lumOff val="25000"/>
                  </a:prstClr>
                </a:solidFill>
              </a:rPr>
              <a:t> СОШ</a:t>
            </a:r>
          </a:p>
          <a:p>
            <a:pPr lvl="0">
              <a:buClr>
                <a:srgbClr val="90C226"/>
              </a:buClr>
            </a:pPr>
            <a:r>
              <a:rPr lang="ru-RU" sz="2400" dirty="0" err="1">
                <a:solidFill>
                  <a:prstClr val="black">
                    <a:lumMod val="75000"/>
                    <a:lumOff val="25000"/>
                  </a:prstClr>
                </a:solidFill>
              </a:rPr>
              <a:t>Раздольинская</a:t>
            </a:r>
            <a:r>
              <a:rPr lang="ru-RU" sz="2400" dirty="0">
                <a:solidFill>
                  <a:prstClr val="black">
                    <a:lumMod val="75000"/>
                    <a:lumOff val="25000"/>
                  </a:prstClr>
                </a:solidFill>
              </a:rPr>
              <a:t> СОШ, </a:t>
            </a:r>
            <a:r>
              <a:rPr lang="ru-RU" sz="2400" dirty="0" err="1">
                <a:solidFill>
                  <a:prstClr val="black">
                    <a:lumMod val="75000"/>
                    <a:lumOff val="25000"/>
                  </a:prstClr>
                </a:solidFill>
              </a:rPr>
              <a:t>Новожилкинская</a:t>
            </a:r>
            <a:r>
              <a:rPr lang="ru-RU" sz="2400" dirty="0">
                <a:solidFill>
                  <a:prstClr val="black">
                    <a:lumMod val="75000"/>
                    <a:lumOff val="25000"/>
                  </a:prstClr>
                </a:solidFill>
              </a:rPr>
              <a:t> СОШ</a:t>
            </a:r>
          </a:p>
          <a:p>
            <a:pPr lvl="0">
              <a:buClr>
                <a:srgbClr val="90C226"/>
              </a:buClr>
            </a:pPr>
            <a:r>
              <a:rPr lang="ru-RU" sz="2400" dirty="0" err="1">
                <a:solidFill>
                  <a:prstClr val="black">
                    <a:lumMod val="75000"/>
                    <a:lumOff val="25000"/>
                  </a:prstClr>
                </a:solidFill>
              </a:rPr>
              <a:t>Мишелевская</a:t>
            </a:r>
            <a:r>
              <a:rPr lang="ru-RU" sz="2400" dirty="0">
                <a:solidFill>
                  <a:prstClr val="black">
                    <a:lumMod val="75000"/>
                    <a:lumOff val="25000"/>
                  </a:prstClr>
                </a:solidFill>
              </a:rPr>
              <a:t> </a:t>
            </a:r>
            <a:r>
              <a:rPr lang="ru-RU" sz="2400" dirty="0" err="1">
                <a:solidFill>
                  <a:prstClr val="black">
                    <a:lumMod val="75000"/>
                    <a:lumOff val="25000"/>
                  </a:prstClr>
                </a:solidFill>
              </a:rPr>
              <a:t>СОШ,Тайтурская</a:t>
            </a:r>
            <a:r>
              <a:rPr lang="ru-RU" sz="2400" dirty="0">
                <a:solidFill>
                  <a:prstClr val="black">
                    <a:lumMod val="75000"/>
                    <a:lumOff val="25000"/>
                  </a:prstClr>
                </a:solidFill>
              </a:rPr>
              <a:t> СОШ, СОШ № 7 (</a:t>
            </a:r>
            <a:r>
              <a:rPr lang="ru-RU" sz="2400" dirty="0" err="1">
                <a:solidFill>
                  <a:prstClr val="black">
                    <a:lumMod val="75000"/>
                    <a:lumOff val="25000"/>
                  </a:prstClr>
                </a:solidFill>
              </a:rPr>
              <a:t>с.Сосновка</a:t>
            </a:r>
            <a:r>
              <a:rPr lang="ru-RU" sz="2400" dirty="0">
                <a:solidFill>
                  <a:prstClr val="black">
                    <a:lumMod val="75000"/>
                    <a:lumOff val="25000"/>
                  </a:prstClr>
                </a:solidFill>
              </a:rPr>
              <a:t>)</a:t>
            </a:r>
          </a:p>
          <a:p>
            <a:pPr lvl="0">
              <a:buClr>
                <a:srgbClr val="90C226"/>
              </a:buClr>
            </a:pPr>
            <a:r>
              <a:rPr lang="ru-RU" sz="2400" dirty="0" err="1">
                <a:solidFill>
                  <a:prstClr val="black">
                    <a:lumMod val="75000"/>
                    <a:lumOff val="25000"/>
                  </a:prstClr>
                </a:solidFill>
              </a:rPr>
              <a:t>Большееланская</a:t>
            </a:r>
            <a:r>
              <a:rPr lang="ru-RU" sz="2400" dirty="0">
                <a:solidFill>
                  <a:prstClr val="black">
                    <a:lumMod val="75000"/>
                    <a:lumOff val="25000"/>
                  </a:prstClr>
                </a:solidFill>
              </a:rPr>
              <a:t> СОШ, </a:t>
            </a:r>
            <a:r>
              <a:rPr lang="ru-RU" sz="2400" dirty="0" err="1">
                <a:solidFill>
                  <a:prstClr val="black">
                    <a:lumMod val="75000"/>
                    <a:lumOff val="25000"/>
                  </a:prstClr>
                </a:solidFill>
              </a:rPr>
              <a:t>Тельминская</a:t>
            </a:r>
            <a:r>
              <a:rPr lang="ru-RU" sz="2400" dirty="0">
                <a:solidFill>
                  <a:prstClr val="black">
                    <a:lumMod val="75000"/>
                    <a:lumOff val="25000"/>
                  </a:prstClr>
                </a:solidFill>
              </a:rPr>
              <a:t> СОШ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203143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Устраивает ли вас график питания в школьной столовой?</a:t>
            </a:r>
            <a:endParaRPr lang="ru-RU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800" b="1" dirty="0" smtClean="0"/>
              <a:t>Да - 76 %</a:t>
            </a:r>
          </a:p>
          <a:p>
            <a:endParaRPr lang="ru-RU" sz="2800" dirty="0" smtClean="0"/>
          </a:p>
          <a:p>
            <a:r>
              <a:rPr lang="ru-RU" sz="2800" dirty="0" smtClean="0"/>
              <a:t>МОУ </a:t>
            </a:r>
            <a:r>
              <a:rPr lang="ru-RU" sz="2800" dirty="0" err="1" smtClean="0"/>
              <a:t>Тельминская</a:t>
            </a:r>
            <a:r>
              <a:rPr lang="ru-RU" sz="2800" dirty="0" smtClean="0"/>
              <a:t> СОШ</a:t>
            </a:r>
          </a:p>
          <a:p>
            <a:r>
              <a:rPr lang="ru-RU" sz="2800" dirty="0" smtClean="0"/>
              <a:t>МОУ </a:t>
            </a:r>
            <a:r>
              <a:rPr lang="ru-RU" sz="2800" dirty="0" err="1" smtClean="0"/>
              <a:t>Буретская</a:t>
            </a:r>
            <a:r>
              <a:rPr lang="ru-RU" sz="2800" dirty="0" smtClean="0"/>
              <a:t> СОШ</a:t>
            </a:r>
          </a:p>
          <a:p>
            <a:r>
              <a:rPr lang="ru-RU" sz="2800" dirty="0" smtClean="0"/>
              <a:t>МОУ СОШ № 7 (</a:t>
            </a:r>
            <a:r>
              <a:rPr lang="ru-RU" sz="2800" dirty="0" err="1" smtClean="0"/>
              <a:t>с.Сосновка</a:t>
            </a:r>
            <a:r>
              <a:rPr lang="ru-RU" sz="2800" dirty="0" smtClean="0"/>
              <a:t>)</a:t>
            </a:r>
          </a:p>
          <a:p>
            <a:r>
              <a:rPr lang="ru-RU" sz="2800" dirty="0" smtClean="0"/>
              <a:t>МОУ СОШ № 20 (ЦДС)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1262561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Родительская анкета </a:t>
            </a:r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– 746 человек</a:t>
            </a:r>
            <a:endParaRPr lang="ru-RU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7333" y="2160589"/>
            <a:ext cx="9689985" cy="3880773"/>
          </a:xfrm>
        </p:spPr>
        <p:txBody>
          <a:bodyPr>
            <a:noAutofit/>
          </a:bodyPr>
          <a:lstStyle/>
          <a:p>
            <a:r>
              <a:rPr lang="ru-RU" sz="2400" dirty="0" smtClean="0"/>
              <a:t>1. Удовлетворяет ли Вас  система организации питания в школе?</a:t>
            </a:r>
          </a:p>
          <a:p>
            <a:r>
              <a:rPr lang="ru-RU" sz="2400" dirty="0" smtClean="0"/>
              <a:t>2. Удовлетворены ли Вы качеством приготовления пищи в школьной столовой?</a:t>
            </a:r>
          </a:p>
          <a:p>
            <a:r>
              <a:rPr lang="ru-RU" sz="2400" dirty="0" smtClean="0"/>
              <a:t>3. Проводятся ли в школе мероприятия  связанные с организацией школьного питания?</a:t>
            </a:r>
          </a:p>
          <a:p>
            <a:r>
              <a:rPr lang="ru-RU" sz="2400" dirty="0" smtClean="0"/>
              <a:t>4. Говорите ли Вы с вашим ребенком дома о здоровом питании?</a:t>
            </a:r>
          </a:p>
          <a:p>
            <a:r>
              <a:rPr lang="ru-RU" sz="2400" dirty="0" smtClean="0"/>
              <a:t>5. Ваши предложения по организации школьного питания.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7184005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>
                <a:solidFill>
                  <a:schemeClr val="accent2">
                    <a:lumMod val="50000"/>
                  </a:schemeClr>
                </a:solidFill>
              </a:rPr>
              <a:t>Удовлетворяет ли Вас  система организации питания в школе?</a:t>
            </a:r>
          </a:p>
        </p:txBody>
      </p:sp>
      <p:graphicFrame>
        <p:nvGraphicFramePr>
          <p:cNvPr id="7" name="Диаграмма 6"/>
          <p:cNvGraphicFramePr/>
          <p:nvPr>
            <p:extLst>
              <p:ext uri="{D42A27DB-BD31-4B8C-83A1-F6EECF244321}">
                <p14:modId xmlns:p14="http://schemas.microsoft.com/office/powerpoint/2010/main" val="3105646184"/>
              </p:ext>
            </p:extLst>
          </p:nvPr>
        </p:nvGraphicFramePr>
        <p:xfrm>
          <a:off x="926757" y="2100648"/>
          <a:ext cx="7537621" cy="407772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7105697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2800" dirty="0">
                <a:solidFill>
                  <a:schemeClr val="accent2">
                    <a:lumMod val="50000"/>
                  </a:schemeClr>
                </a:solidFill>
              </a:rPr>
              <a:t>Удовлетворены ли Вы качеством приготовления пищи в школьной столовой</a:t>
            </a:r>
            <a:r>
              <a:rPr lang="ru-RU" sz="2800" dirty="0" smtClean="0">
                <a:solidFill>
                  <a:schemeClr val="accent2">
                    <a:lumMod val="50000"/>
                  </a:schemeClr>
                </a:solidFill>
              </a:rPr>
              <a:t>?/</a:t>
            </a:r>
            <a:br>
              <a:rPr lang="ru-RU" sz="2800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sz="2800" dirty="0" smtClean="0">
                <a:solidFill>
                  <a:schemeClr val="accent2">
                    <a:lumMod val="75000"/>
                  </a:schemeClr>
                </a:solidFill>
              </a:rPr>
              <a:t>Нравится ли тебе питание в школе?</a:t>
            </a:r>
            <a:r>
              <a:rPr lang="ru-RU" sz="2800" dirty="0">
                <a:solidFill>
                  <a:schemeClr val="accent2">
                    <a:lumMod val="50000"/>
                  </a:schemeClr>
                </a:solidFill>
              </a:rPr>
              <a:t/>
            </a:r>
            <a:br>
              <a:rPr lang="ru-RU" sz="2800" dirty="0">
                <a:solidFill>
                  <a:schemeClr val="accent2">
                    <a:lumMod val="50000"/>
                  </a:schemeClr>
                </a:solidFill>
              </a:rPr>
            </a:br>
            <a:endParaRPr lang="ru-RU" sz="2800" dirty="0">
              <a:solidFill>
                <a:schemeClr val="accent2">
                  <a:lumMod val="50000"/>
                </a:schemeClr>
              </a:solidFill>
            </a:endParaRPr>
          </a:p>
        </p:txBody>
      </p:sp>
      <p:graphicFrame>
        <p:nvGraphicFramePr>
          <p:cNvPr id="11" name="Объект 10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44312730"/>
              </p:ext>
            </p:extLst>
          </p:nvPr>
        </p:nvGraphicFramePr>
        <p:xfrm>
          <a:off x="677690" y="2111161"/>
          <a:ext cx="8596312" cy="38814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3482382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701114"/>
          </a:xfrm>
        </p:spPr>
        <p:txBody>
          <a:bodyPr>
            <a:noAutofit/>
          </a:bodyPr>
          <a:lstStyle/>
          <a:p>
            <a:pPr algn="ctr"/>
            <a:r>
              <a:rPr lang="ru-RU" sz="3200" dirty="0" smtClean="0">
                <a:solidFill>
                  <a:schemeClr val="accent2">
                    <a:lumMod val="50000"/>
                  </a:schemeClr>
                </a:solidFill>
              </a:rPr>
              <a:t>Проводятся ли в школе мероприятия связанные с организацией  школьного питания?</a:t>
            </a:r>
            <a:endParaRPr lang="ru-RU" sz="3200" dirty="0">
              <a:solidFill>
                <a:schemeClr val="accent2">
                  <a:lumMod val="50000"/>
                </a:schemeClr>
              </a:solidFill>
            </a:endParaRPr>
          </a:p>
        </p:txBody>
      </p:sp>
      <p:graphicFrame>
        <p:nvGraphicFramePr>
          <p:cNvPr id="7" name="Объект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153569449"/>
              </p:ext>
            </p:extLst>
          </p:nvPr>
        </p:nvGraphicFramePr>
        <p:xfrm>
          <a:off x="677690" y="2123518"/>
          <a:ext cx="8596312" cy="38814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650912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>
                <a:solidFill>
                  <a:schemeClr val="accent2">
                    <a:lumMod val="50000"/>
                  </a:schemeClr>
                </a:solidFill>
              </a:rPr>
              <a:t>Говорите ли Вы с вашим ребенком дома о здоровом питании?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3200" dirty="0" smtClean="0"/>
              <a:t>Да – 87 %</a:t>
            </a:r>
          </a:p>
          <a:p>
            <a:pPr>
              <a:buFontTx/>
              <a:buChar char="-"/>
            </a:pPr>
            <a:r>
              <a:rPr lang="ru-RU" sz="2400" dirty="0" err="1" smtClean="0"/>
              <a:t>Белореченский</a:t>
            </a:r>
            <a:r>
              <a:rPr lang="ru-RU" sz="2400" dirty="0" smtClean="0"/>
              <a:t> лицей</a:t>
            </a:r>
          </a:p>
          <a:p>
            <a:pPr>
              <a:buFontTx/>
              <a:buChar char="-"/>
            </a:pPr>
            <a:r>
              <a:rPr lang="ru-RU" sz="2400" dirty="0" err="1" smtClean="0"/>
              <a:t>Тайтурская</a:t>
            </a:r>
            <a:r>
              <a:rPr lang="ru-RU" sz="2400" dirty="0" smtClean="0"/>
              <a:t> СОШ</a:t>
            </a:r>
          </a:p>
          <a:p>
            <a:pPr>
              <a:buFontTx/>
              <a:buChar char="-"/>
            </a:pPr>
            <a:r>
              <a:rPr lang="ru-RU" sz="2400" dirty="0" err="1" smtClean="0"/>
              <a:t>Новожилкинская</a:t>
            </a:r>
            <a:r>
              <a:rPr lang="ru-RU" sz="2400" dirty="0" smtClean="0"/>
              <a:t> СОШ</a:t>
            </a:r>
          </a:p>
          <a:p>
            <a:pPr>
              <a:buFontTx/>
              <a:buChar char="-"/>
            </a:pPr>
            <a:r>
              <a:rPr lang="ru-RU" sz="2400" dirty="0" err="1" smtClean="0"/>
              <a:t>Большееланская</a:t>
            </a:r>
            <a:r>
              <a:rPr lang="ru-RU" sz="2400" dirty="0" smtClean="0"/>
              <a:t> СОШ</a:t>
            </a:r>
          </a:p>
          <a:p>
            <a:pPr>
              <a:buFontTx/>
              <a:buChar char="-"/>
            </a:pPr>
            <a:r>
              <a:rPr lang="ru-RU" sz="2400" dirty="0" err="1" smtClean="0"/>
              <a:t>Биликтуйская</a:t>
            </a:r>
            <a:r>
              <a:rPr lang="ru-RU" sz="2400" dirty="0" smtClean="0"/>
              <a:t> ООШ</a:t>
            </a:r>
          </a:p>
          <a:p>
            <a:pPr>
              <a:buFontTx/>
              <a:buChar char="-"/>
            </a:pPr>
            <a:r>
              <a:rPr lang="ru-RU" sz="2400" dirty="0" smtClean="0"/>
              <a:t>СОШ № 20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36983958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7333" y="358347"/>
            <a:ext cx="9652915" cy="5683016"/>
          </a:xfrm>
        </p:spPr>
        <p:txBody>
          <a:bodyPr>
            <a:normAutofit/>
          </a:bodyPr>
          <a:lstStyle/>
          <a:p>
            <a:r>
              <a:rPr lang="ru-RU" sz="3600" dirty="0" smtClean="0"/>
              <a:t>Всего школ в районе -20</a:t>
            </a:r>
          </a:p>
          <a:p>
            <a:r>
              <a:rPr lang="ru-RU" sz="3600" dirty="0" smtClean="0"/>
              <a:t>Горячее питание организовано в 20 школах </a:t>
            </a:r>
          </a:p>
          <a:p>
            <a:r>
              <a:rPr lang="ru-RU" sz="3600" dirty="0" smtClean="0"/>
              <a:t>Столовые полного цикла (сырьевые) - </a:t>
            </a:r>
            <a:r>
              <a:rPr lang="ru-RU" sz="3600" dirty="0"/>
              <a:t>8</a:t>
            </a:r>
            <a:endParaRPr lang="ru-RU" sz="3600" dirty="0" smtClean="0"/>
          </a:p>
          <a:p>
            <a:r>
              <a:rPr lang="ru-RU" sz="3600" dirty="0" smtClean="0"/>
              <a:t>Столовые работающие на полуфабрикатах – 12</a:t>
            </a:r>
          </a:p>
          <a:p>
            <a:r>
              <a:rPr lang="ru-RU" sz="3600" dirty="0" smtClean="0"/>
              <a:t>Буфеты – 0</a:t>
            </a:r>
          </a:p>
          <a:p>
            <a:r>
              <a:rPr lang="ru-RU" sz="3200" dirty="0" smtClean="0"/>
              <a:t>Питание организовано 6 раз в неделю</a:t>
            </a:r>
          </a:p>
          <a:p>
            <a:r>
              <a:rPr lang="ru-RU" sz="3200" dirty="0" smtClean="0"/>
              <a:t>Стоимость питания от 25 до 50 рублей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385239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5924" y="234778"/>
            <a:ext cx="10181968" cy="630195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800" dirty="0" smtClean="0">
                <a:solidFill>
                  <a:schemeClr val="accent2">
                    <a:lumMod val="50000"/>
                  </a:schemeClr>
                </a:solidFill>
              </a:rPr>
              <a:t>Родительские </a:t>
            </a:r>
            <a:r>
              <a:rPr lang="ru-RU" sz="2800" dirty="0">
                <a:solidFill>
                  <a:schemeClr val="accent2">
                    <a:lumMod val="50000"/>
                  </a:schemeClr>
                </a:solidFill>
              </a:rPr>
              <a:t>предложения по организации школьного питания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71849" y="1000897"/>
            <a:ext cx="11257005" cy="5040465"/>
          </a:xfrm>
        </p:spPr>
        <p:txBody>
          <a:bodyPr>
            <a:normAutofit/>
          </a:bodyPr>
          <a:lstStyle/>
          <a:p>
            <a:r>
              <a:rPr lang="ru-RU" sz="2400" dirty="0" smtClean="0"/>
              <a:t>- побольше выпечки, фруктов, свежих овощей;</a:t>
            </a:r>
          </a:p>
          <a:p>
            <a:r>
              <a:rPr lang="ru-RU" sz="2400" dirty="0" smtClean="0"/>
              <a:t>- полуфабрикаты заменить на продукцию собственного изготовления;</a:t>
            </a:r>
          </a:p>
          <a:p>
            <a:r>
              <a:rPr lang="ru-RU" sz="2400" dirty="0" smtClean="0"/>
              <a:t>- разнообразить меню (блюда на выбор);</a:t>
            </a:r>
          </a:p>
          <a:p>
            <a:r>
              <a:rPr lang="ru-RU" sz="2400" dirty="0" smtClean="0"/>
              <a:t>- кормить детей 2 раза (добавить завтрак);</a:t>
            </a:r>
          </a:p>
          <a:p>
            <a:r>
              <a:rPr lang="ru-RU" sz="2400" dirty="0" smtClean="0"/>
              <a:t>- увеличить ассортимент буфетной продукции;</a:t>
            </a:r>
          </a:p>
          <a:p>
            <a:r>
              <a:rPr lang="ru-RU" sz="2400" dirty="0" smtClean="0"/>
              <a:t>- 50 % стоимости питания всех детей возложить на бюджет;</a:t>
            </a:r>
          </a:p>
          <a:p>
            <a:r>
              <a:rPr lang="ru-RU" sz="2400" dirty="0" smtClean="0"/>
              <a:t>- увеличить объем порций;</a:t>
            </a:r>
          </a:p>
          <a:p>
            <a:r>
              <a:rPr lang="ru-RU" sz="2400" dirty="0" smtClean="0"/>
              <a:t>- уменьшить стоимость питания;</a:t>
            </a:r>
          </a:p>
          <a:p>
            <a:r>
              <a:rPr lang="ru-RU" sz="2400" dirty="0" smtClean="0"/>
              <a:t>- увеличить количество посадочных мест в столовой</a:t>
            </a:r>
          </a:p>
          <a:p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1355358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4205" y="609600"/>
            <a:ext cx="10490887" cy="885568"/>
          </a:xfrm>
        </p:spPr>
        <p:txBody>
          <a:bodyPr/>
          <a:lstStyle/>
          <a:p>
            <a:r>
              <a:rPr lang="ru-RU" sz="2500" dirty="0" smtClean="0">
                <a:solidFill>
                  <a:srgbClr val="54A021">
                    <a:lumMod val="50000"/>
                  </a:srgbClr>
                </a:solidFill>
              </a:rPr>
              <a:t>Предложения обучающихся по </a:t>
            </a:r>
            <a:r>
              <a:rPr lang="ru-RU" sz="2500" dirty="0">
                <a:solidFill>
                  <a:srgbClr val="54A021">
                    <a:lumMod val="50000"/>
                  </a:srgbClr>
                </a:solidFill>
              </a:rPr>
              <a:t>организации школьного питания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84205" y="1495169"/>
            <a:ext cx="8989797" cy="5214550"/>
          </a:xfrm>
        </p:spPr>
        <p:txBody>
          <a:bodyPr>
            <a:normAutofit/>
          </a:bodyPr>
          <a:lstStyle/>
          <a:p>
            <a:r>
              <a:rPr lang="ru-RU" dirty="0"/>
              <a:t>- больше горячей еды</a:t>
            </a:r>
          </a:p>
          <a:p>
            <a:r>
              <a:rPr lang="ru-RU" dirty="0"/>
              <a:t>- слишком горячо, надо </a:t>
            </a:r>
            <a:r>
              <a:rPr lang="ru-RU" dirty="0" smtClean="0"/>
              <a:t>остужать</a:t>
            </a:r>
          </a:p>
          <a:p>
            <a:r>
              <a:rPr lang="ru-RU" dirty="0" smtClean="0"/>
              <a:t>- больше булочек для старшеклассников</a:t>
            </a:r>
          </a:p>
          <a:p>
            <a:r>
              <a:rPr lang="ru-RU" dirty="0" smtClean="0"/>
              <a:t>- исключить перловку, хоть она и полезная</a:t>
            </a:r>
          </a:p>
          <a:p>
            <a:r>
              <a:rPr lang="ru-RU" dirty="0" smtClean="0"/>
              <a:t>- увеличить время обеденной перемены</a:t>
            </a:r>
          </a:p>
          <a:p>
            <a:r>
              <a:rPr lang="ru-RU" dirty="0" smtClean="0"/>
              <a:t>- пиццу, сухарики и салат с майонезом</a:t>
            </a:r>
          </a:p>
          <a:p>
            <a:r>
              <a:rPr lang="ru-RU" dirty="0" smtClean="0"/>
              <a:t>- долой рыбу</a:t>
            </a:r>
          </a:p>
          <a:p>
            <a:r>
              <a:rPr lang="ru-RU" dirty="0" smtClean="0"/>
              <a:t>- открыть буфет</a:t>
            </a:r>
          </a:p>
          <a:p>
            <a:r>
              <a:rPr lang="ru-RU" dirty="0" smtClean="0"/>
              <a:t>- лучше кашу, чем суп/ </a:t>
            </a:r>
            <a:r>
              <a:rPr lang="ru-RU" b="1" dirty="0" smtClean="0"/>
              <a:t>хотелось бы побольше супа</a:t>
            </a:r>
          </a:p>
          <a:p>
            <a:r>
              <a:rPr lang="ru-RU" dirty="0"/>
              <a:t>-</a:t>
            </a:r>
            <a:r>
              <a:rPr lang="ru-RU" dirty="0" smtClean="0"/>
              <a:t> соль и сахар на столы</a:t>
            </a:r>
          </a:p>
          <a:p>
            <a:r>
              <a:rPr lang="ru-RU" dirty="0" smtClean="0"/>
              <a:t>- поменять повара</a:t>
            </a:r>
          </a:p>
          <a:p>
            <a:r>
              <a:rPr lang="ru-RU" dirty="0" smtClean="0"/>
              <a:t>- новую мебель в обеденный зал</a:t>
            </a:r>
          </a:p>
          <a:p>
            <a:r>
              <a:rPr lang="ru-RU" dirty="0" smtClean="0"/>
              <a:t>- не ставить физкультуру после обеденной перемены</a:t>
            </a: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880805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3300" y="914400"/>
            <a:ext cx="8089900" cy="1227826"/>
          </a:xfrm>
        </p:spPr>
        <p:txBody>
          <a:bodyPr>
            <a:normAutofit/>
          </a:bodyPr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Утвержденное </a:t>
            </a:r>
            <a:r>
              <a:rPr lang="ru-RU" dirty="0" err="1" smtClean="0">
                <a:solidFill>
                  <a:schemeClr val="tx1"/>
                </a:solidFill>
              </a:rPr>
              <a:t>Роспотребнадзором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br>
              <a:rPr lang="ru-RU" dirty="0" smtClean="0">
                <a:solidFill>
                  <a:schemeClr val="tx1"/>
                </a:solidFill>
              </a:rPr>
            </a:br>
            <a:r>
              <a:rPr lang="ru-RU" dirty="0" smtClean="0">
                <a:solidFill>
                  <a:schemeClr val="tx1"/>
                </a:solidFill>
              </a:rPr>
              <a:t>2-х недельное цикличное меню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1026" name="Picture 2" descr="C:\Users\VEN\AppData\Local\Temp\Rar$DIa0.335\меню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19" b="50000"/>
          <a:stretch/>
        </p:blipFill>
        <p:spPr bwMode="auto">
          <a:xfrm>
            <a:off x="1955800" y="2142226"/>
            <a:ext cx="6146800" cy="41817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37142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Охват питанием</a:t>
            </a:r>
            <a:endParaRPr lang="ru-RU" dirty="0">
              <a:solidFill>
                <a:schemeClr val="accent2">
                  <a:lumMod val="50000"/>
                </a:schemeClr>
              </a:solidFill>
            </a:endParaRPr>
          </a:p>
        </p:txBody>
      </p:sp>
      <p:graphicFrame>
        <p:nvGraphicFramePr>
          <p:cNvPr id="4" name="Диаграмма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983601300"/>
              </p:ext>
            </p:extLst>
          </p:nvPr>
        </p:nvGraphicFramePr>
        <p:xfrm>
          <a:off x="1117600" y="1473201"/>
          <a:ext cx="7835899" cy="4648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966213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2800" dirty="0">
                <a:solidFill>
                  <a:schemeClr val="accent2">
                    <a:lumMod val="50000"/>
                  </a:schemeClr>
                </a:solidFill>
              </a:rPr>
              <a:t>Охват организованным горячим питанием в общеобразовательных учреждениях </a:t>
            </a:r>
            <a:r>
              <a:rPr lang="ru-RU" sz="2800" dirty="0" err="1">
                <a:solidFill>
                  <a:schemeClr val="accent2">
                    <a:lumMod val="50000"/>
                  </a:schemeClr>
                </a:solidFill>
              </a:rPr>
              <a:t>Усольского</a:t>
            </a:r>
            <a:r>
              <a:rPr lang="ru-RU" sz="2800" dirty="0">
                <a:solidFill>
                  <a:schemeClr val="accent2">
                    <a:lumMod val="50000"/>
                  </a:schemeClr>
                </a:solidFill>
              </a:rPr>
              <a:t> района</a:t>
            </a:r>
          </a:p>
        </p:txBody>
      </p:sp>
      <p:sp>
        <p:nvSpPr>
          <p:cNvPr id="10" name="Объект 9"/>
          <p:cNvSpPr>
            <a:spLocks noGrp="1"/>
          </p:cNvSpPr>
          <p:nvPr>
            <p:ph sz="quarter" idx="4"/>
          </p:nvPr>
        </p:nvSpPr>
        <p:spPr>
          <a:xfrm>
            <a:off x="5088384" y="1968501"/>
            <a:ext cx="5160516" cy="4072862"/>
          </a:xfrm>
        </p:spPr>
        <p:txBody>
          <a:bodyPr>
            <a:normAutofit/>
          </a:bodyPr>
          <a:lstStyle/>
          <a:p>
            <a:pPr algn="ctr"/>
            <a:r>
              <a:rPr lang="ru-RU" sz="2400" dirty="0" smtClean="0"/>
              <a:t>Охвачено горячим питанием </a:t>
            </a:r>
            <a:r>
              <a:rPr lang="ru-RU" sz="3200" dirty="0" smtClean="0"/>
              <a:t>–</a:t>
            </a:r>
          </a:p>
          <a:p>
            <a:pPr marL="0" indent="0" algn="ctr">
              <a:buNone/>
            </a:pPr>
            <a:r>
              <a:rPr lang="ru-RU" sz="3200" dirty="0" smtClean="0"/>
              <a:t>4316 человек (85 %)</a:t>
            </a:r>
          </a:p>
          <a:p>
            <a:pPr marL="0" indent="0" algn="ctr">
              <a:buNone/>
            </a:pPr>
            <a:endParaRPr lang="ru-RU" sz="3200" dirty="0"/>
          </a:p>
          <a:p>
            <a:pPr marL="0" indent="0" algn="ctr">
              <a:buNone/>
            </a:pPr>
            <a:r>
              <a:rPr lang="ru-RU" sz="2400" dirty="0" smtClean="0"/>
              <a:t>Из них «</a:t>
            </a:r>
            <a:r>
              <a:rPr lang="ru-RU" sz="2400" dirty="0" err="1" smtClean="0"/>
              <a:t>бесплатники</a:t>
            </a:r>
            <a:r>
              <a:rPr lang="ru-RU" sz="2400" dirty="0" smtClean="0"/>
              <a:t>» -</a:t>
            </a:r>
          </a:p>
          <a:p>
            <a:pPr marL="0" indent="0" algn="ctr">
              <a:buNone/>
            </a:pPr>
            <a:r>
              <a:rPr lang="ru-RU" sz="3200" dirty="0" smtClean="0"/>
              <a:t>1879 человек (44 %)</a:t>
            </a:r>
            <a:endParaRPr lang="ru-RU" sz="3200" dirty="0"/>
          </a:p>
        </p:txBody>
      </p:sp>
      <p:graphicFrame>
        <p:nvGraphicFramePr>
          <p:cNvPr id="4" name="Диаграмма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342890870"/>
              </p:ext>
            </p:extLst>
          </p:nvPr>
        </p:nvGraphicFramePr>
        <p:xfrm>
          <a:off x="533401" y="2032000"/>
          <a:ext cx="4533899" cy="40814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7292888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735106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Охват организованным горячим питанием  </a:t>
            </a:r>
            <a:b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(по состоянию на 30.10.2014г)</a:t>
            </a:r>
            <a:endParaRPr lang="ru-RU" dirty="0">
              <a:solidFill>
                <a:schemeClr val="accent2">
                  <a:lumMod val="50000"/>
                </a:schemeClr>
              </a:solidFill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40257156"/>
              </p:ext>
            </p:extLst>
          </p:nvPr>
        </p:nvGraphicFramePr>
        <p:xfrm>
          <a:off x="785438" y="2160588"/>
          <a:ext cx="10644561" cy="46974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40682132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chemeClr val="accent2">
                    <a:lumMod val="50000"/>
                  </a:schemeClr>
                </a:solidFill>
              </a:rPr>
              <a:t>Анкета "Питание глазами учащихся"</a:t>
            </a:r>
            <a:br>
              <a:rPr lang="ru-RU" dirty="0">
                <a:solidFill>
                  <a:schemeClr val="accent2">
                    <a:lumMod val="50000"/>
                  </a:schemeClr>
                </a:solidFill>
              </a:rPr>
            </a:br>
            <a:endParaRPr lang="ru-RU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17500" y="1587500"/>
            <a:ext cx="10972800" cy="496569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 smtClean="0">
                <a:latin typeface="Times New Roman"/>
                <a:ea typeface="Times New Roman"/>
              </a:rPr>
              <a:t> </a:t>
            </a:r>
            <a:endParaRPr lang="ru-RU" dirty="0">
              <a:latin typeface="Times New Roman"/>
              <a:ea typeface="Times New Roman"/>
            </a:endParaRPr>
          </a:p>
          <a:p>
            <a:r>
              <a:rPr lang="ru-RU" sz="2400" dirty="0">
                <a:latin typeface="Times New Roman"/>
                <a:ea typeface="Times New Roman"/>
              </a:rPr>
              <a:t>1. Завтракаешь ли ты ежедневно дома?  </a:t>
            </a:r>
          </a:p>
          <a:p>
            <a:r>
              <a:rPr lang="ru-RU" sz="2400" dirty="0">
                <a:latin typeface="Times New Roman"/>
                <a:ea typeface="Times New Roman"/>
              </a:rPr>
              <a:t>2. Нравится ли тебе питание в школе? Удовлетворен ли ты качеством приготовления пищи в школе? </a:t>
            </a:r>
          </a:p>
          <a:p>
            <a:r>
              <a:rPr lang="ru-RU" sz="2400" dirty="0">
                <a:latin typeface="Times New Roman"/>
                <a:ea typeface="Times New Roman"/>
              </a:rPr>
              <a:t>3. Устраивает ли тебя ежедневное школьное меню?  Если нет, то почему?</a:t>
            </a:r>
          </a:p>
          <a:p>
            <a:r>
              <a:rPr lang="ru-RU" sz="2400" dirty="0">
                <a:latin typeface="Times New Roman"/>
                <a:ea typeface="Times New Roman"/>
              </a:rPr>
              <a:t>4. Знакомят ли вас  с организацией правильного питания на уроках?</a:t>
            </a:r>
          </a:p>
          <a:p>
            <a:r>
              <a:rPr lang="ru-RU" sz="2400" dirty="0">
                <a:latin typeface="Times New Roman"/>
                <a:ea typeface="Times New Roman"/>
              </a:rPr>
              <a:t>5. Удовлетворен ли ты работой обслуживающего персонала школьной столовой?</a:t>
            </a:r>
          </a:p>
          <a:p>
            <a:r>
              <a:rPr lang="ru-RU" sz="2400" dirty="0">
                <a:latin typeface="Times New Roman"/>
                <a:ea typeface="Times New Roman"/>
              </a:rPr>
              <a:t>6. Удовлетворен ли ты графиком питания. Твои предложения.</a:t>
            </a:r>
          </a:p>
          <a:p>
            <a:r>
              <a:rPr lang="ru-RU" sz="2400" dirty="0">
                <a:latin typeface="Times New Roman"/>
                <a:ea typeface="Times New Roman"/>
              </a:rPr>
              <a:t>7. Считаешь ли ты, что горячее питание повышает твою успеваемость?</a:t>
            </a:r>
          </a:p>
          <a:p>
            <a:r>
              <a:rPr lang="ru-RU" dirty="0">
                <a:latin typeface="Times New Roman"/>
                <a:ea typeface="Times New Roman"/>
              </a:rPr>
              <a:t> </a:t>
            </a:r>
          </a:p>
          <a:p>
            <a:pPr marL="0" indent="0">
              <a:buNone/>
            </a:pPr>
            <a:endParaRPr lang="ru-RU" dirty="0" smtClean="0"/>
          </a:p>
        </p:txBody>
      </p:sp>
    </p:spTree>
    <p:extLst>
      <p:ext uri="{BB962C8B-B14F-4D97-AF65-F5344CB8AC3E}">
        <p14:creationId xmlns:p14="http://schemas.microsoft.com/office/powerpoint/2010/main" val="38083453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Завтракаешь ли ты дома?</a:t>
            </a:r>
            <a:endParaRPr lang="ru-RU" dirty="0">
              <a:solidFill>
                <a:schemeClr val="accent2">
                  <a:lumMod val="50000"/>
                </a:schemeClr>
              </a:solidFill>
            </a:endParaRPr>
          </a:p>
        </p:txBody>
      </p:sp>
      <p:graphicFrame>
        <p:nvGraphicFramePr>
          <p:cNvPr id="8" name="Объект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70722142"/>
              </p:ext>
            </p:extLst>
          </p:nvPr>
        </p:nvGraphicFramePr>
        <p:xfrm>
          <a:off x="190500" y="1524000"/>
          <a:ext cx="8915400" cy="4572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3172291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Нравится ли тебе питание в школе?</a:t>
            </a:r>
            <a:endParaRPr lang="ru-RU" dirty="0">
              <a:solidFill>
                <a:schemeClr val="accent2">
                  <a:lumMod val="50000"/>
                </a:schemeClr>
              </a:solidFill>
            </a:endParaRPr>
          </a:p>
        </p:txBody>
      </p:sp>
      <p:graphicFrame>
        <p:nvGraphicFramePr>
          <p:cNvPr id="14" name="Объект 1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82378812"/>
              </p:ext>
            </p:extLst>
          </p:nvPr>
        </p:nvGraphicFramePr>
        <p:xfrm>
          <a:off x="400050" y="1314450"/>
          <a:ext cx="8874125" cy="47275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148650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Грань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Facet" id="{C0C680CD-088A-49FC-A102-D699147F32B2}" vid="{CFBC31BA-B70F-4F30-BCAA-4F3011E16C4D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3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288</TotalTime>
  <Words>661</Words>
  <Application>Microsoft Office PowerPoint</Application>
  <PresentationFormat>Произвольный</PresentationFormat>
  <Paragraphs>106</Paragraphs>
  <Slides>21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Грань</vt:lpstr>
      <vt:lpstr>Организация питания  в школах  Усольского района</vt:lpstr>
      <vt:lpstr>Презентация PowerPoint</vt:lpstr>
      <vt:lpstr>Утвержденное Роспотребнадзором  2-х недельное цикличное меню</vt:lpstr>
      <vt:lpstr>Охват питанием</vt:lpstr>
      <vt:lpstr>Охват организованным горячим питанием в общеобразовательных учреждениях Усольского района</vt:lpstr>
      <vt:lpstr>Охват организованным горячим питанием   (по состоянию на 30.10.2014г)</vt:lpstr>
      <vt:lpstr>Анкета "Питание глазами учащихся" </vt:lpstr>
      <vt:lpstr>Завтракаешь ли ты дома?</vt:lpstr>
      <vt:lpstr>Нравится ли тебе питание в школе?</vt:lpstr>
      <vt:lpstr>Нравится ли тебе питание в школе?</vt:lpstr>
      <vt:lpstr>Устраивает ли тебя ежедневное школьное меню?</vt:lpstr>
      <vt:lpstr>Знакомят ли вас с организацией правильного питания на уроках?</vt:lpstr>
      <vt:lpstr>Удовлетворен ли ты работой обслуживающего персонала школьной столовой?</vt:lpstr>
      <vt:lpstr>Устраивает ли вас график питания в школьной столовой?</vt:lpstr>
      <vt:lpstr>Родительская анкета – 746 человек</vt:lpstr>
      <vt:lpstr>Удовлетворяет ли Вас  система организации питания в школе?</vt:lpstr>
      <vt:lpstr>Удовлетворены ли Вы качеством приготовления пищи в школьной столовой?/ Нравится ли тебе питание в школе? </vt:lpstr>
      <vt:lpstr>Проводятся ли в школе мероприятия связанные с организацией  школьного питания?</vt:lpstr>
      <vt:lpstr>Говорите ли Вы с вашим ребенком дома о здоровом питании?</vt:lpstr>
      <vt:lpstr>Родительские предложения по организации школьного питания</vt:lpstr>
      <vt:lpstr>Предложения обучающихся по организации школьного питания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Организация питания  в школах  Усольского района</dc:title>
  <dc:creator>Anna</dc:creator>
  <cp:lastModifiedBy>Строилова Е. С.</cp:lastModifiedBy>
  <cp:revision>23</cp:revision>
  <dcterms:created xsi:type="dcterms:W3CDTF">2014-11-20T12:46:13Z</dcterms:created>
  <dcterms:modified xsi:type="dcterms:W3CDTF">2014-12-04T06:23:04Z</dcterms:modified>
</cp:coreProperties>
</file>