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\Desktop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\Desktop\&#1051;&#1080;&#1089;&#1090;%20Microsoft%20Excel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\Desktop\&#1051;&#1080;&#1089;&#1090;%20Microsoft%20Excel%20(5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\Desktop\&#1051;&#1080;&#1089;&#1090;%20Microsoft%20Excel%20(6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\Desktop\&#1051;&#1080;&#1089;&#1090;%20Microsoft%20Excel%20(7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65282064741907264"/>
          <c:h val="0.9953703703703703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7978346456692912E-2"/>
                  <c:y val="-4.791703120443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16502624671916E-2"/>
                  <c:y val="-2.8429935841353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164643482064742"/>
                  <c:y val="-2.92359288422280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9094706911636017E-2"/>
                  <c:y val="-4.403142315543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Лист1!$A$1:$A$4</c:f>
              <c:strCache>
                <c:ptCount val="4"/>
                <c:pt idx="0">
                  <c:v>государство</c:v>
                </c:pt>
                <c:pt idx="1">
                  <c:v>образовательные учреждения</c:v>
                </c:pt>
                <c:pt idx="2">
                  <c:v>семья</c:v>
                </c:pt>
                <c:pt idx="3">
                  <c:v>должна делиться поровну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131</c:v>
                </c:pt>
                <c:pt idx="1">
                  <c:v>205</c:v>
                </c:pt>
                <c:pt idx="2">
                  <c:v>1077</c:v>
                </c:pt>
                <c:pt idx="3">
                  <c:v>264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1691512992062932"/>
                  <c:y val="8.8440404769840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807717612905926E-2"/>
                  <c:y val="-3.087735621967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237707354305511E-2"/>
                  <c:y val="-2.5209583194459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Лист1!$A$1:$A$3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уверен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1421</c:v>
                </c:pt>
                <c:pt idx="1">
                  <c:v>16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153946276756022E-2"/>
          <c:y val="5.5850562531938236E-2"/>
          <c:w val="0.57565709363936934"/>
          <c:h val="0.845077531393722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0479857567222849E-2"/>
                  <c:y val="-0.107314590645969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47117015846196E-2"/>
                  <c:y val="7.021753608497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5365864565031047E-2"/>
                  <c:y val="0.10314664994010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701929969633971E-2"/>
                  <c:y val="0.13594565472350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920124408536606E-2"/>
                  <c:y val="-4.445096589623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1143655260945599E-2"/>
                  <c:y val="-8.2685231337594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7140856688025164E-2"/>
                  <c:y val="-2.7827372226085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Лист1!$A$1:$A$7</c:f>
              <c:strCache>
                <c:ptCount val="7"/>
                <c:pt idx="0">
                  <c:v>занятость на работе</c:v>
                </c:pt>
                <c:pt idx="1">
                  <c:v>не знаю о чем с ним разговаривать</c:v>
                </c:pt>
                <c:pt idx="2">
                  <c:v>отсутствие мест для отдыха</c:v>
                </c:pt>
                <c:pt idx="3">
                  <c:v>ничего не мешает</c:v>
                </c:pt>
                <c:pt idx="4">
                  <c:v>желание отдохнуть</c:v>
                </c:pt>
                <c:pt idx="5">
                  <c:v>лень</c:v>
                </c:pt>
                <c:pt idx="6">
                  <c:v>другое</c:v>
                </c:pt>
              </c:strCache>
            </c:strRef>
          </c:cat>
          <c:val>
            <c:numRef>
              <c:f>Лист1!$B$1:$B$7</c:f>
              <c:numCache>
                <c:formatCode>General</c:formatCode>
                <c:ptCount val="7"/>
                <c:pt idx="0">
                  <c:v>536</c:v>
                </c:pt>
                <c:pt idx="1">
                  <c:v>22</c:v>
                </c:pt>
                <c:pt idx="2">
                  <c:v>134</c:v>
                </c:pt>
                <c:pt idx="3">
                  <c:v>752</c:v>
                </c:pt>
                <c:pt idx="4">
                  <c:v>13</c:v>
                </c:pt>
                <c:pt idx="5">
                  <c:v>12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301280891340169E-3"/>
          <c:w val="0.63700908027781922"/>
          <c:h val="0.9157371820390516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0271089190266932E-2"/>
                  <c:y val="9.949617228458997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0655087734844604E-3"/>
                  <c:y val="-7.7044685229819748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Лист1!$A$1:$A$2</c:f>
              <c:strCache>
                <c:ptCount val="2"/>
                <c:pt idx="0">
                  <c:v>из неблагополучных семей</c:v>
                </c:pt>
                <c:pt idx="1">
                  <c:v>из благополучных семей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1168</c:v>
                </c:pt>
                <c:pt idx="1">
                  <c:v>311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2422042934958455"/>
          <c:y val="0.27544712975629526"/>
          <c:w val="0.36299091972218084"/>
          <c:h val="0.4491057404874094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8448452941691461E-3"/>
                  <c:y val="-0.148953637206641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94384602693549E-2"/>
                  <c:y val="0.1591003536584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Лист1!$A$1:$A$2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563</c:v>
                </c:pt>
                <c:pt idx="1">
                  <c:v>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1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7114177372261328E-3"/>
          <c:w val="0.59160595222618129"/>
          <c:h val="0.9096146184143496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3888984437237805E-2"/>
                  <c:y val="-3.0332914288302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648380504018073E-2"/>
                  <c:y val="-0.10019955915613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069110376624821E-2"/>
                  <c:y val="-8.7681644918501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628523842217735E-2"/>
                  <c:y val="2.4385306242638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085068223814287E-2"/>
                  <c:y val="-9.0322608045664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Лист1!$A$1:$A$5</c:f>
              <c:strCache>
                <c:ptCount val="5"/>
                <c:pt idx="0">
                  <c:v> в школу</c:v>
                </c:pt>
                <c:pt idx="1">
                  <c:v>в полицию</c:v>
                </c:pt>
                <c:pt idx="2">
                  <c:v>в комиссию по делам несовершеннолетних</c:v>
                </c:pt>
                <c:pt idx="3">
                  <c:v>родителям</c:v>
                </c:pt>
                <c:pt idx="4">
                  <c:v>ничего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140</c:v>
                </c:pt>
                <c:pt idx="1">
                  <c:v>108</c:v>
                </c:pt>
                <c:pt idx="2">
                  <c:v>154</c:v>
                </c:pt>
                <c:pt idx="3">
                  <c:v>1080</c:v>
                </c:pt>
                <c:pt idx="4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535523830685468"/>
          <c:y val="8.8407629929017004E-2"/>
          <c:w val="0.38464476169314521"/>
          <c:h val="0.8672393936811058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0290080062026205E-2"/>
                  <c:y val="-7.727235960136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467873545965344E-2"/>
                  <c:y val="8.0711061344061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177680021368816E-2"/>
                  <c:y val="7.13341792432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284865511397081E-2"/>
                  <c:y val="-0.12378205540514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2554373391136208E-3"/>
                  <c:y val="-8.0730308718134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Лист1!$A$1:$A$5</c:f>
              <c:strCache>
                <c:ptCount val="5"/>
                <c:pt idx="0">
                  <c:v>не занятость ребенка </c:v>
                </c:pt>
                <c:pt idx="1">
                  <c:v>пример взрослых</c:v>
                </c:pt>
                <c:pt idx="2">
                  <c:v>бесконтрольность со стороны школы</c:v>
                </c:pt>
                <c:pt idx="3">
                  <c:v>бесконтрольность со стороны родителей</c:v>
                </c:pt>
                <c:pt idx="4">
                  <c:v>другое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622</c:v>
                </c:pt>
                <c:pt idx="1">
                  <c:v>301</c:v>
                </c:pt>
                <c:pt idx="2">
                  <c:v>108</c:v>
                </c:pt>
                <c:pt idx="3">
                  <c:v>902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06640" cy="2520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анкетирования среди родителей: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безнадзорности и правонарушений среди детей»</a:t>
            </a:r>
            <a:endParaRPr lang="ru-RU" sz="40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19672" y="5301208"/>
            <a:ext cx="7406640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Районное родительское собрание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24.04.2015 г.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6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6165304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мониторинге приняли участие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1479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родителей 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761510"/>
              </p:ext>
            </p:extLst>
          </p:nvPr>
        </p:nvGraphicFramePr>
        <p:xfrm>
          <a:off x="2051720" y="1844824"/>
          <a:ext cx="61926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404664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несет ответственность за благополучие, воспитание и образование ребенка? 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39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663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Знаете ли вы, чем в свободное время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предпочитает заниматься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ребенок? 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731060"/>
              </p:ext>
            </p:extLst>
          </p:nvPr>
        </p:nvGraphicFramePr>
        <p:xfrm>
          <a:off x="2051720" y="1988840"/>
          <a:ext cx="554461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83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мешает вам более продуктивно проводить время со своим ребенком? 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776095"/>
              </p:ext>
            </p:extLst>
          </p:nvPr>
        </p:nvGraphicFramePr>
        <p:xfrm>
          <a:off x="2286000" y="2057400"/>
          <a:ext cx="5814392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89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6064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ваш взгляд, чаще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правонарушения или преступления совершаются детьми из неблагополучных или благополучных семей?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230729"/>
              </p:ext>
            </p:extLst>
          </p:nvPr>
        </p:nvGraphicFramePr>
        <p:xfrm>
          <a:off x="2286000" y="2057400"/>
          <a:ext cx="5958408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92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404664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 ли вам, что в Усольском районе существует банк-данных социально-опасных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семей?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273028"/>
              </p:ext>
            </p:extLst>
          </p:nvPr>
        </p:nvGraphicFramePr>
        <p:xfrm>
          <a:off x="2286000" y="2057400"/>
          <a:ext cx="5886400" cy="324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95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0466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 вы предприняли, если бы узнали, что ребенок соседей или знакомых совершил правонарушение (преступление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74684"/>
              </p:ext>
            </p:extLst>
          </p:nvPr>
        </p:nvGraphicFramePr>
        <p:xfrm>
          <a:off x="1403648" y="2132856"/>
          <a:ext cx="7344816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79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совершению несовершеннолетними детьми  правонарушений и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преступлений?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539676"/>
              </p:ext>
            </p:extLst>
          </p:nvPr>
        </p:nvGraphicFramePr>
        <p:xfrm>
          <a:off x="1835696" y="1628800"/>
          <a:ext cx="67687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5161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217</TotalTime>
  <Words>134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                   Результаты анкетирования среди родителей:  «Профилактика безнадзорности и правонарушений среди детей»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Результаты анкетирования среди родителей:  «Профилактика безнадзорности и правонарушений среди детей»</dc:title>
  <dc:creator>Строилова Е. С.</dc:creator>
  <cp:lastModifiedBy>Потег</cp:lastModifiedBy>
  <cp:revision>11</cp:revision>
  <dcterms:created xsi:type="dcterms:W3CDTF">2015-04-21T08:41:53Z</dcterms:created>
  <dcterms:modified xsi:type="dcterms:W3CDTF">2015-04-22T03:26:28Z</dcterms:modified>
</cp:coreProperties>
</file>